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329" r:id="rId2"/>
    <p:sldId id="336" r:id="rId3"/>
    <p:sldId id="331" r:id="rId4"/>
    <p:sldId id="300" r:id="rId5"/>
    <p:sldId id="326" r:id="rId6"/>
    <p:sldId id="327" r:id="rId7"/>
    <p:sldId id="328" r:id="rId8"/>
    <p:sldId id="284" r:id="rId9"/>
    <p:sldId id="285" r:id="rId10"/>
    <p:sldId id="258" r:id="rId11"/>
    <p:sldId id="259" r:id="rId12"/>
    <p:sldId id="334" r:id="rId13"/>
    <p:sldId id="283" r:id="rId14"/>
    <p:sldId id="262" r:id="rId15"/>
    <p:sldId id="266" r:id="rId16"/>
    <p:sldId id="337" r:id="rId17"/>
    <p:sldId id="338" r:id="rId18"/>
    <p:sldId id="312" r:id="rId19"/>
    <p:sldId id="332" r:id="rId20"/>
    <p:sldId id="314" r:id="rId21"/>
    <p:sldId id="324" r:id="rId22"/>
    <p:sldId id="323" r:id="rId23"/>
    <p:sldId id="33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620"/>
    <p:restoredTop sz="96374" autoAdjust="0"/>
  </p:normalViewPr>
  <p:slideViewPr>
    <p:cSldViewPr>
      <p:cViewPr varScale="1">
        <p:scale>
          <a:sx n="114" d="100"/>
          <a:sy n="114" d="100"/>
        </p:scale>
        <p:origin x="112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2677498250"/>
      </p:ext>
    </p:extLst>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337805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0730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2451573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923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391672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1733045646"/>
      </p:ext>
    </p:extLst>
  </p:cSld>
  <p:clrMapOvr>
    <a:masterClrMapping/>
  </p:clrMapOvr>
  <p:transitio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3286685098"/>
      </p:ext>
    </p:extLst>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698161702"/>
      </p:ext>
    </p:extLst>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3883166136"/>
      </p:ext>
    </p:extLst>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2177820019"/>
      </p:ext>
    </p:extLst>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2763554592"/>
      </p:ext>
    </p:extLst>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3094875962"/>
      </p:ext>
    </p:extLst>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1109046610"/>
      </p:ext>
    </p:extLst>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553406307"/>
      </p:ext>
    </p:extLst>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DC6C3D9-4B64-4C81-86A0-52D3DA5EA59E}" type="datetimeFigureOut">
              <a:rPr lang="it-IT" smtClean="0"/>
              <a:pPr/>
              <a:t>01/10/2025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2DE51D5-9840-491B-8C90-9440C03B3EB6}" type="slidenum">
              <a:rPr lang="it-IT" smtClean="0"/>
              <a:pPr/>
              <a:t>‹N›</a:t>
            </a:fld>
            <a:endParaRPr lang="it-IT"/>
          </a:p>
        </p:txBody>
      </p:sp>
    </p:spTree>
    <p:extLst>
      <p:ext uri="{BB962C8B-B14F-4D97-AF65-F5344CB8AC3E}">
        <p14:creationId xmlns:p14="http://schemas.microsoft.com/office/powerpoint/2010/main" val="503316579"/>
      </p:ext>
    </p:extLst>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6C3D9-4B64-4C81-86A0-52D3DA5EA59E}" type="datetimeFigureOut">
              <a:rPr lang="it-IT" smtClean="0"/>
              <a:pPr/>
              <a:t>01/10/2025</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2DE51D5-9840-491B-8C90-9440C03B3EB6}" type="slidenum">
              <a:rPr lang="it-IT" smtClean="0"/>
              <a:pPr/>
              <a:t>‹N›</a:t>
            </a:fld>
            <a:endParaRPr lang="it-IT"/>
          </a:p>
        </p:txBody>
      </p:sp>
    </p:spTree>
    <p:extLst>
      <p:ext uri="{BB962C8B-B14F-4D97-AF65-F5344CB8AC3E}">
        <p14:creationId xmlns:p14="http://schemas.microsoft.com/office/powerpoint/2010/main" val="359681013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Lst>
  <p:transition>
    <p:cover dir="r"/>
  </p:transition>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600944"/>
            <a:ext cx="7620000" cy="3810000"/>
          </a:xfrm>
          <a:prstGeom prst="rect">
            <a:avLst/>
          </a:prstGeom>
        </p:spPr>
      </p:pic>
      <p:sp>
        <p:nvSpPr>
          <p:cNvPr id="5" name="Rettangolo 4"/>
          <p:cNvSpPr/>
          <p:nvPr/>
        </p:nvSpPr>
        <p:spPr>
          <a:xfrm>
            <a:off x="899592" y="440696"/>
            <a:ext cx="7537676" cy="769441"/>
          </a:xfrm>
          <a:prstGeom prst="rect">
            <a:avLst/>
          </a:prstGeom>
        </p:spPr>
        <p:txBody>
          <a:bodyPr wrap="square">
            <a:spAutoFit/>
          </a:bodyPr>
          <a:lstStyle/>
          <a:p>
            <a:pPr algn="ctr"/>
            <a:r>
              <a:rPr lang="it-IT" sz="4400" b="1" dirty="0">
                <a:latin typeface="Calibri" panose="020F0502020204030204" pitchFamily="34" charset="0"/>
                <a:cs typeface="Calibri" panose="020F0502020204030204" pitchFamily="34" charset="0"/>
              </a:rPr>
              <a:t>BENESSERE</a:t>
            </a:r>
            <a:r>
              <a:rPr lang="it-IT" sz="4400" b="1" dirty="0">
                <a:latin typeface="Arial" panose="020B0604020202020204" pitchFamily="34" charset="0"/>
                <a:cs typeface="Arial" panose="020B0604020202020204" pitchFamily="34" charset="0"/>
              </a:rPr>
              <a:t> DEI CANI</a:t>
            </a:r>
            <a:endParaRPr lang="it-IT" sz="4400" dirty="0">
              <a:latin typeface="Arial" panose="020B0604020202020204" pitchFamily="34" charset="0"/>
              <a:cs typeface="Arial" panose="020B0604020202020204" pitchFamily="34" charset="0"/>
            </a:endParaRPr>
          </a:p>
        </p:txBody>
      </p:sp>
      <p:sp>
        <p:nvSpPr>
          <p:cNvPr id="6" name="Rettangolo 5"/>
          <p:cNvSpPr/>
          <p:nvPr/>
        </p:nvSpPr>
        <p:spPr>
          <a:xfrm>
            <a:off x="2418212" y="3244334"/>
            <a:ext cx="4307590" cy="523220"/>
          </a:xfrm>
          <a:prstGeom prst="rect">
            <a:avLst/>
          </a:prstGeom>
        </p:spPr>
        <p:txBody>
          <a:bodyPr wrap="none">
            <a:spAutoFit/>
          </a:bodyPr>
          <a:lstStyle/>
          <a:p>
            <a:pPr algn="ctr">
              <a:buNone/>
            </a:pPr>
            <a:r>
              <a:rPr lang="it-IT" sz="2800" b="1" dirty="0">
                <a:latin typeface="AR BLANCA" panose="02000000000000000000" pitchFamily="2" charset="0"/>
              </a:rPr>
              <a:t>Approccio cognitivo </a:t>
            </a:r>
            <a:r>
              <a:rPr lang="it-IT" sz="2800" b="1" dirty="0" err="1">
                <a:latin typeface="AR BLANCA" panose="02000000000000000000" pitchFamily="2" charset="0"/>
              </a:rPr>
              <a:t>zooantropologico</a:t>
            </a:r>
            <a:endParaRPr lang="it-IT" sz="2800" b="1" dirty="0">
              <a:latin typeface="AR BLANCA" panose="02000000000000000000" pitchFamily="2" charset="0"/>
            </a:endParaRPr>
          </a:p>
        </p:txBody>
      </p:sp>
      <p:sp>
        <p:nvSpPr>
          <p:cNvPr id="7" name="Rettangolo 6"/>
          <p:cNvSpPr/>
          <p:nvPr/>
        </p:nvSpPr>
        <p:spPr>
          <a:xfrm>
            <a:off x="1043608" y="6047973"/>
            <a:ext cx="1725344" cy="369332"/>
          </a:xfrm>
          <a:prstGeom prst="rect">
            <a:avLst/>
          </a:prstGeom>
        </p:spPr>
        <p:txBody>
          <a:bodyPr wrap="none">
            <a:spAutoFit/>
          </a:bodyPr>
          <a:lstStyle/>
          <a:p>
            <a:r>
              <a:rPr lang="it-IT" dirty="0" err="1">
                <a:latin typeface="AR BLANCA" panose="02000000000000000000" pitchFamily="2" charset="0"/>
              </a:rPr>
              <a:t>Vicenza,ottobre</a:t>
            </a:r>
            <a:r>
              <a:rPr lang="it-IT" dirty="0">
                <a:latin typeface="AR BLANCA" panose="02000000000000000000" pitchFamily="2" charset="0"/>
              </a:rPr>
              <a:t> 2025</a:t>
            </a:r>
          </a:p>
        </p:txBody>
      </p:sp>
      <p:sp>
        <p:nvSpPr>
          <p:cNvPr id="2" name="CasellaDiTesto 1"/>
          <p:cNvSpPr txBox="1"/>
          <p:nvPr/>
        </p:nvSpPr>
        <p:spPr>
          <a:xfrm>
            <a:off x="5724128" y="6047973"/>
            <a:ext cx="2939479" cy="369332"/>
          </a:xfrm>
          <a:prstGeom prst="rect">
            <a:avLst/>
          </a:prstGeom>
          <a:noFill/>
        </p:spPr>
        <p:txBody>
          <a:bodyPr wrap="square" rtlCol="0">
            <a:spAutoFit/>
          </a:bodyPr>
          <a:lstStyle/>
          <a:p>
            <a:pPr algn="r"/>
            <a:r>
              <a:rPr lang="it-IT" dirty="0">
                <a:latin typeface="AR BLANCA" panose="02000000000000000000" pitchFamily="2" charset="0"/>
              </a:rPr>
              <a:t>Dr.ssa Stefania Laverda</a:t>
            </a:r>
          </a:p>
        </p:txBody>
      </p:sp>
    </p:spTree>
    <p:extLst>
      <p:ext uri="{BB962C8B-B14F-4D97-AF65-F5344CB8AC3E}">
        <p14:creationId xmlns:p14="http://schemas.microsoft.com/office/powerpoint/2010/main" val="3795060218"/>
      </p:ext>
    </p:extLst>
  </p:cSld>
  <p:clrMapOvr>
    <a:masterClrMapping/>
  </p:clrMapOvr>
  <p:transition>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155103"/>
            <a:ext cx="8229600" cy="1219200"/>
          </a:xfrm>
        </p:spPr>
        <p:txBody>
          <a:bodyPr/>
          <a:lstStyle/>
          <a:p>
            <a:r>
              <a:rPr lang="it-IT" b="1" dirty="0">
                <a:latin typeface="Arial" panose="020B0604020202020204" pitchFamily="34" charset="0"/>
                <a:cs typeface="Arial" panose="020B0604020202020204" pitchFamily="34" charset="0"/>
              </a:rPr>
              <a:t>BENESSERE MENTALE</a:t>
            </a:r>
          </a:p>
        </p:txBody>
      </p:sp>
      <p:sp>
        <p:nvSpPr>
          <p:cNvPr id="3" name="Segnaposto contenuto 2"/>
          <p:cNvSpPr>
            <a:spLocks noGrp="1"/>
          </p:cNvSpPr>
          <p:nvPr>
            <p:ph idx="1"/>
          </p:nvPr>
        </p:nvSpPr>
        <p:spPr>
          <a:xfrm>
            <a:off x="395536" y="764703"/>
            <a:ext cx="8373616" cy="6102411"/>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514350" indent="-514350">
              <a:buNone/>
            </a:pPr>
            <a:endParaRPr lang="it-IT" dirty="0"/>
          </a:p>
          <a:p>
            <a:pPr marL="514350" indent="-514350">
              <a:buNone/>
            </a:pPr>
            <a:endParaRPr lang="it-IT" sz="2200" dirty="0"/>
          </a:p>
          <a:p>
            <a:pPr marL="514350" indent="-514350">
              <a:buNone/>
            </a:pPr>
            <a:r>
              <a:rPr lang="it-IT" b="1" dirty="0">
                <a:solidFill>
                  <a:srgbClr val="92D050"/>
                </a:solidFill>
                <a:latin typeface="Calibri" panose="020F0502020204030204" pitchFamily="34" charset="0"/>
                <a:cs typeface="Calibri" panose="020F0502020204030204" pitchFamily="34" charset="0"/>
              </a:rPr>
              <a:t>COMPONENTI POSIZIONALI</a:t>
            </a:r>
          </a:p>
          <a:p>
            <a:pPr marL="514350" indent="-514350">
              <a:buNone/>
            </a:pPr>
            <a:endParaRPr lang="it-IT" b="1" dirty="0">
              <a:solidFill>
                <a:srgbClr val="FF0000"/>
              </a:solidFill>
              <a:latin typeface="Calibri" panose="020F0502020204030204" pitchFamily="34" charset="0"/>
              <a:cs typeface="Calibri" panose="020F0502020204030204" pitchFamily="34" charset="0"/>
            </a:endParaRPr>
          </a:p>
          <a:p>
            <a:pPr marL="514350" indent="-514350">
              <a:buFont typeface="+mj-lt"/>
              <a:buAutoNum type="arabicPeriod"/>
            </a:pPr>
            <a:r>
              <a:rPr lang="it-IT" sz="2200" b="1" dirty="0">
                <a:solidFill>
                  <a:srgbClr val="FF0000"/>
                </a:solidFill>
                <a:latin typeface="Calibri" panose="020F0502020204030204" pitchFamily="34" charset="0"/>
                <a:cs typeface="Calibri" panose="020F0502020204030204" pitchFamily="34" charset="0"/>
              </a:rPr>
              <a:t>Motivazioni</a:t>
            </a:r>
            <a:r>
              <a:rPr lang="it-IT" sz="2200" dirty="0">
                <a:latin typeface="Calibri" panose="020F0502020204030204" pitchFamily="34" charset="0"/>
                <a:cs typeface="Calibri" panose="020F0502020204030204" pitchFamily="34" charset="0"/>
              </a:rPr>
              <a:t> : fondamento proattivo del soggetto</a:t>
            </a:r>
          </a:p>
          <a:p>
            <a:pPr marL="514350" indent="-514350">
              <a:buFont typeface="+mj-lt"/>
              <a:buAutoNum type="arabicPeriod"/>
            </a:pPr>
            <a:r>
              <a:rPr lang="it-IT" sz="2200" b="1" dirty="0">
                <a:solidFill>
                  <a:srgbClr val="FF0000"/>
                </a:solidFill>
                <a:latin typeface="Calibri" panose="020F0502020204030204" pitchFamily="34" charset="0"/>
                <a:cs typeface="Calibri" panose="020F0502020204030204" pitchFamily="34" charset="0"/>
              </a:rPr>
              <a:t>Emozioni</a:t>
            </a:r>
            <a:r>
              <a:rPr lang="it-IT" sz="2200" dirty="0">
                <a:latin typeface="Calibri" panose="020F0502020204030204" pitchFamily="34" charset="0"/>
                <a:cs typeface="Calibri" panose="020F0502020204030204" pitchFamily="34" charset="0"/>
              </a:rPr>
              <a:t> : fondamento reattivo del soggetto</a:t>
            </a:r>
          </a:p>
          <a:p>
            <a:pPr marL="514350" indent="-514350">
              <a:buFont typeface="+mj-lt"/>
              <a:buAutoNum type="arabicPeriod"/>
            </a:pPr>
            <a:r>
              <a:rPr lang="it-IT" sz="2200" b="1" dirty="0" err="1">
                <a:solidFill>
                  <a:srgbClr val="FF0000"/>
                </a:solidFill>
                <a:latin typeface="Calibri" panose="020F0502020204030204" pitchFamily="34" charset="0"/>
                <a:cs typeface="Calibri" panose="020F0502020204030204" pitchFamily="34" charset="0"/>
              </a:rPr>
              <a:t>Arousal</a:t>
            </a:r>
            <a:r>
              <a:rPr lang="it-IT" sz="2200" b="1" dirty="0">
                <a:solidFill>
                  <a:srgbClr val="FF0000"/>
                </a:solidFill>
                <a:latin typeface="Calibri" panose="020F0502020204030204" pitchFamily="34" charset="0"/>
                <a:cs typeface="Calibri" panose="020F0502020204030204" pitchFamily="34" charset="0"/>
              </a:rPr>
              <a:t> </a:t>
            </a:r>
            <a:r>
              <a:rPr lang="it-IT" sz="2200" dirty="0">
                <a:latin typeface="Calibri" panose="020F0502020204030204" pitchFamily="34" charset="0"/>
                <a:cs typeface="Calibri" panose="020F0502020204030204" pitchFamily="34" charset="0"/>
              </a:rPr>
              <a:t>: attivazione emozionale del soggetto</a:t>
            </a:r>
          </a:p>
          <a:p>
            <a:pPr marL="514350" indent="-514350">
              <a:buFont typeface="+mj-lt"/>
              <a:buAutoNum type="arabicPeriod"/>
            </a:pPr>
            <a:endParaRPr lang="it-IT" sz="2200" dirty="0">
              <a:latin typeface="Calibri" panose="020F0502020204030204" pitchFamily="34" charset="0"/>
              <a:cs typeface="Calibri" panose="020F0502020204030204" pitchFamily="34" charset="0"/>
            </a:endParaRPr>
          </a:p>
          <a:p>
            <a:pPr marL="514350" indent="-514350">
              <a:buNone/>
            </a:pPr>
            <a:r>
              <a:rPr lang="it-IT" b="1" dirty="0">
                <a:solidFill>
                  <a:srgbClr val="92D050"/>
                </a:solidFill>
                <a:latin typeface="Calibri" panose="020F0502020204030204" pitchFamily="34" charset="0"/>
                <a:cs typeface="Calibri" panose="020F0502020204030204" pitchFamily="34" charset="0"/>
              </a:rPr>
              <a:t>COMPONENTI ELABORATIVE</a:t>
            </a:r>
          </a:p>
          <a:p>
            <a:pPr marL="514350" indent="-514350">
              <a:buFont typeface="+mj-lt"/>
              <a:buAutoNum type="arabicPeriod"/>
            </a:pPr>
            <a:r>
              <a:rPr lang="it-IT" sz="2200" dirty="0">
                <a:latin typeface="Calibri" panose="020F0502020204030204" pitchFamily="34" charset="0"/>
                <a:cs typeface="Calibri" panose="020F0502020204030204" pitchFamily="34" charset="0"/>
              </a:rPr>
              <a:t>Rappresentazioni: mappe, referenze, concetti</a:t>
            </a:r>
          </a:p>
          <a:p>
            <a:pPr marL="514350" indent="-514350">
              <a:buFont typeface="+mj-lt"/>
              <a:buAutoNum type="arabicPeriod"/>
            </a:pPr>
            <a:r>
              <a:rPr lang="it-IT" sz="2200" dirty="0">
                <a:latin typeface="Calibri" panose="020F0502020204030204" pitchFamily="34" charset="0"/>
                <a:cs typeface="Calibri" panose="020F0502020204030204" pitchFamily="34" charset="0"/>
              </a:rPr>
              <a:t>Funzioni cognitive: distinzione, correlazione, categorizzazione</a:t>
            </a:r>
          </a:p>
          <a:p>
            <a:pPr marL="514350" indent="-514350">
              <a:buFont typeface="+mj-lt"/>
              <a:buAutoNum type="arabicPeriod"/>
            </a:pPr>
            <a:r>
              <a:rPr lang="it-IT" sz="2200" dirty="0" err="1">
                <a:latin typeface="Calibri" panose="020F0502020204030204" pitchFamily="34" charset="0"/>
                <a:cs typeface="Calibri" panose="020F0502020204030204" pitchFamily="34" charset="0"/>
              </a:rPr>
              <a:t>Metacomponenti</a:t>
            </a:r>
            <a:r>
              <a:rPr lang="it-IT" sz="2200" dirty="0">
                <a:latin typeface="Calibri" panose="020F0502020204030204" pitchFamily="34" charset="0"/>
                <a:cs typeface="Calibri" panose="020F0502020204030204" pitchFamily="34" charset="0"/>
              </a:rPr>
              <a:t> cognitive: memoria, attivazione cognitiva, </a:t>
            </a:r>
            <a:r>
              <a:rPr lang="it-IT" sz="2200" dirty="0" err="1">
                <a:latin typeface="Calibri" panose="020F0502020204030204" pitchFamily="34" charset="0"/>
                <a:cs typeface="Calibri" panose="020F0502020204030204" pitchFamily="34" charset="0"/>
              </a:rPr>
              <a:t>metacognizione</a:t>
            </a:r>
            <a:endParaRPr lang="it-IT" sz="2200" dirty="0">
              <a:latin typeface="Calibri" panose="020F0502020204030204" pitchFamily="34" charset="0"/>
              <a:cs typeface="Calibri" panose="020F0502020204030204" pitchFamily="34" charset="0"/>
            </a:endParaRPr>
          </a:p>
          <a:p>
            <a:pPr marL="514350" indent="-514350">
              <a:buFont typeface="+mj-lt"/>
              <a:buAutoNum type="arabicPeriod"/>
            </a:pPr>
            <a:endParaRPr lang="it-IT" sz="2200" dirty="0"/>
          </a:p>
        </p:txBody>
      </p:sp>
    </p:spTree>
  </p:cSld>
  <p:clrMapOvr>
    <a:masterClrMapping/>
  </p:clrMapOvr>
  <p:transition>
    <p:cover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620688"/>
            <a:ext cx="6912768" cy="750912"/>
          </a:xfrm>
          <a:solidFill>
            <a:schemeClr val="bg1"/>
          </a:solidFill>
          <a:ln w="28575">
            <a:solidFill>
              <a:schemeClr val="bg1"/>
            </a:solidFill>
          </a:ln>
        </p:spPr>
        <p:txBody>
          <a:bodyPr/>
          <a:lstStyle/>
          <a:p>
            <a:pPr algn="ctr"/>
            <a:r>
              <a:rPr lang="it-IT" b="1" dirty="0">
                <a:latin typeface="Arial" panose="020B0604020202020204" pitchFamily="34" charset="0"/>
                <a:cs typeface="Arial" panose="020B0604020202020204" pitchFamily="34" charset="0"/>
              </a:rPr>
              <a:t>MOTIVAZIONI</a:t>
            </a:r>
          </a:p>
        </p:txBody>
      </p:sp>
      <p:sp>
        <p:nvSpPr>
          <p:cNvPr id="3" name="Segnaposto contenuto 2"/>
          <p:cNvSpPr>
            <a:spLocks noGrp="1"/>
          </p:cNvSpPr>
          <p:nvPr>
            <p:ph idx="1"/>
          </p:nvPr>
        </p:nvSpPr>
        <p:spPr>
          <a:xfrm>
            <a:off x="395536" y="2060848"/>
            <a:ext cx="7200800" cy="1152128"/>
          </a:xfrm>
        </p:spPr>
        <p:txBody>
          <a:bodyPr>
            <a:noAutofit/>
          </a:bodyPr>
          <a:lstStyle/>
          <a:p>
            <a:pPr algn="just">
              <a:buNone/>
            </a:pPr>
            <a:r>
              <a:rPr lang="it-IT" sz="2000" dirty="0">
                <a:latin typeface="Calibri" panose="020F0502020204030204" pitchFamily="34" charset="0"/>
                <a:cs typeface="Calibri" panose="020F0502020204030204" pitchFamily="34" charset="0"/>
              </a:rPr>
              <a:t>Le motivazioni sono stati mentali di </a:t>
            </a:r>
            <a:r>
              <a:rPr lang="it-IT" sz="2000" b="1" dirty="0">
                <a:latin typeface="Calibri" panose="020F0502020204030204" pitchFamily="34" charset="0"/>
                <a:cs typeface="Calibri" panose="020F0502020204030204" pitchFamily="34" charset="0"/>
              </a:rPr>
              <a:t>orientamento al mondo</a:t>
            </a:r>
            <a:r>
              <a:rPr lang="it-IT" sz="2000" dirty="0">
                <a:latin typeface="Calibri" panose="020F0502020204030204" pitchFamily="34" charset="0"/>
                <a:cs typeface="Calibri" panose="020F0502020204030204" pitchFamily="34" charset="0"/>
              </a:rPr>
              <a:t>, come il soggetto si propone e </a:t>
            </a:r>
            <a:r>
              <a:rPr lang="it-IT" sz="2000" b="1" dirty="0">
                <a:latin typeface="Calibri" panose="020F0502020204030204" pitchFamily="34" charset="0"/>
                <a:cs typeface="Calibri" panose="020F0502020204030204" pitchFamily="34" charset="0"/>
              </a:rPr>
              <a:t>cosa cerca nel mondo</a:t>
            </a:r>
            <a:r>
              <a:rPr lang="it-IT" sz="2000" dirty="0">
                <a:latin typeface="Calibri" panose="020F0502020204030204" pitchFamily="34" charset="0"/>
                <a:cs typeface="Calibri" panose="020F0502020204030204" pitchFamily="34" charset="0"/>
              </a:rPr>
              <a:t>.</a:t>
            </a:r>
          </a:p>
          <a:p>
            <a:pPr algn="just">
              <a:buNone/>
            </a:pPr>
            <a:r>
              <a:rPr lang="it-IT" sz="2000" dirty="0">
                <a:latin typeface="Calibri" panose="020F0502020204030204" pitchFamily="34" charset="0"/>
                <a:cs typeface="Calibri" panose="020F0502020204030204" pitchFamily="34" charset="0"/>
              </a:rPr>
              <a:t>Sono un retaggio del processo filogenetico quindi non è possibile aggiungere o elidere una motivazione. Ogni specie presenta una collezione ben definita di motivazioni.</a:t>
            </a:r>
          </a:p>
          <a:p>
            <a:pPr algn="just">
              <a:buNone/>
            </a:pPr>
            <a:r>
              <a:rPr lang="it-IT" sz="2000" dirty="0">
                <a:latin typeface="Calibri" panose="020F0502020204030204" pitchFamily="34" charset="0"/>
                <a:cs typeface="Calibri" panose="020F0502020204030204" pitchFamily="34" charset="0"/>
              </a:rPr>
              <a:t>Dipendono da specie, razza, individuo. </a:t>
            </a:r>
          </a:p>
          <a:p>
            <a:pPr algn="just">
              <a:buNone/>
            </a:pPr>
            <a:r>
              <a:rPr lang="it-IT" sz="2000" dirty="0">
                <a:latin typeface="Calibri" panose="020F0502020204030204" pitchFamily="34" charset="0"/>
                <a:cs typeface="Calibri" panose="020F0502020204030204" pitchFamily="34" charset="0"/>
              </a:rPr>
              <a:t>Es. specie predatorie ( cane, gatto ), specie preda ( coniglio, cavallo )</a:t>
            </a:r>
          </a:p>
        </p:txBody>
      </p:sp>
    </p:spTree>
  </p:cSld>
  <p:clrMapOvr>
    <a:masterClrMapping/>
  </p:clrMapOvr>
  <p:transition>
    <p:cover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716016" y="764705"/>
            <a:ext cx="5598368" cy="3585597"/>
          </a:xfrm>
          <a:prstGeom prst="rect">
            <a:avLst/>
          </a:prstGeom>
        </p:spPr>
        <p:txBody>
          <a:bodyPr wrap="square">
            <a:spAutoFit/>
          </a:bodyPr>
          <a:lstStyle/>
          <a:p>
            <a:pPr marL="274320" lvl="0" indent="-274320" algn="just">
              <a:spcBef>
                <a:spcPts val="600"/>
              </a:spcBef>
              <a:buClr>
                <a:schemeClr val="accent2"/>
              </a:buClr>
              <a:buSzPct val="85000"/>
              <a:buFont typeface="Wingdings 2"/>
              <a:buChar char=""/>
              <a:defRPr/>
            </a:pPr>
            <a:r>
              <a:rPr lang="it-IT" sz="2400" dirty="0"/>
              <a:t>Di ricerca</a:t>
            </a:r>
          </a:p>
          <a:p>
            <a:pPr marL="274320" lvl="0" indent="-274320" algn="just">
              <a:spcBef>
                <a:spcPts val="600"/>
              </a:spcBef>
              <a:buClr>
                <a:schemeClr val="accent2"/>
              </a:buClr>
              <a:buSzPct val="85000"/>
              <a:buFont typeface="Wingdings 2"/>
              <a:buChar char=""/>
              <a:defRPr/>
            </a:pPr>
            <a:r>
              <a:rPr lang="it-IT" sz="2400" dirty="0"/>
              <a:t> Di corteggiamento</a:t>
            </a:r>
          </a:p>
          <a:p>
            <a:pPr marL="274320" lvl="0" indent="-274320" algn="just">
              <a:spcBef>
                <a:spcPts val="600"/>
              </a:spcBef>
              <a:buClr>
                <a:schemeClr val="accent2"/>
              </a:buClr>
              <a:buSzPct val="85000"/>
              <a:buFont typeface="Wingdings 2"/>
              <a:buChar char=""/>
              <a:defRPr/>
            </a:pPr>
            <a:r>
              <a:rPr lang="it-IT" sz="2400" dirty="0"/>
              <a:t> Cinestetica </a:t>
            </a:r>
          </a:p>
          <a:p>
            <a:pPr marL="274320" lvl="0" indent="-274320" algn="just">
              <a:spcBef>
                <a:spcPts val="600"/>
              </a:spcBef>
              <a:buClr>
                <a:schemeClr val="accent2"/>
              </a:buClr>
              <a:buSzPct val="85000"/>
              <a:buFont typeface="Wingdings 2"/>
              <a:buChar char=""/>
              <a:defRPr/>
            </a:pPr>
            <a:r>
              <a:rPr lang="it-IT" sz="2400" dirty="0" err="1"/>
              <a:t>Somestetica</a:t>
            </a:r>
            <a:endParaRPr lang="it-IT" sz="2400" dirty="0"/>
          </a:p>
          <a:p>
            <a:pPr marL="274320" lvl="0" indent="-274320" algn="just">
              <a:spcBef>
                <a:spcPts val="600"/>
              </a:spcBef>
              <a:buClr>
                <a:schemeClr val="accent2"/>
              </a:buClr>
              <a:buSzPct val="85000"/>
              <a:buFont typeface="Wingdings 2"/>
              <a:buChar char=""/>
              <a:defRPr/>
            </a:pPr>
            <a:r>
              <a:rPr lang="it-IT" sz="2400" dirty="0"/>
              <a:t>Collaborativa</a:t>
            </a:r>
          </a:p>
          <a:p>
            <a:pPr marL="274320" lvl="0" indent="-274320" algn="just">
              <a:spcBef>
                <a:spcPts val="600"/>
              </a:spcBef>
              <a:buClr>
                <a:schemeClr val="accent2"/>
              </a:buClr>
              <a:buSzPct val="85000"/>
              <a:buFont typeface="Wingdings 2"/>
              <a:buChar char=""/>
              <a:defRPr/>
            </a:pPr>
            <a:r>
              <a:rPr lang="it-IT" sz="2400" dirty="0"/>
              <a:t>Possessiva ( Rottweiler )</a:t>
            </a:r>
          </a:p>
          <a:p>
            <a:pPr marL="274320" lvl="0" indent="-274320" algn="just">
              <a:spcBef>
                <a:spcPts val="600"/>
              </a:spcBef>
              <a:buClr>
                <a:schemeClr val="accent2"/>
              </a:buClr>
              <a:buSzPct val="85000"/>
              <a:buFont typeface="Wingdings 2"/>
              <a:buChar char=""/>
              <a:defRPr/>
            </a:pPr>
            <a:r>
              <a:rPr lang="it-IT" sz="2400" dirty="0"/>
              <a:t>Comunicativa</a:t>
            </a:r>
          </a:p>
          <a:p>
            <a:pPr marL="274320" lvl="0" indent="-274320" algn="just">
              <a:spcBef>
                <a:spcPts val="600"/>
              </a:spcBef>
              <a:buClr>
                <a:schemeClr val="accent2"/>
              </a:buClr>
              <a:buSzPct val="85000"/>
              <a:buFont typeface="Wingdings 2"/>
              <a:buChar char=""/>
              <a:defRPr/>
            </a:pPr>
            <a:r>
              <a:rPr lang="it-IT" sz="2400" dirty="0" err="1"/>
              <a:t>Affiliativa</a:t>
            </a:r>
            <a:r>
              <a:rPr lang="it-IT" sz="2400" dirty="0"/>
              <a:t> ( </a:t>
            </a:r>
            <a:r>
              <a:rPr lang="it-IT" sz="2400" dirty="0" err="1"/>
              <a:t>Hamstaff</a:t>
            </a:r>
            <a:r>
              <a:rPr lang="it-IT" sz="2400" dirty="0"/>
              <a:t> )</a:t>
            </a:r>
          </a:p>
        </p:txBody>
      </p:sp>
      <p:sp>
        <p:nvSpPr>
          <p:cNvPr id="6" name="Rettangolo 5"/>
          <p:cNvSpPr/>
          <p:nvPr/>
        </p:nvSpPr>
        <p:spPr>
          <a:xfrm>
            <a:off x="539552" y="764705"/>
            <a:ext cx="4176464" cy="4031873"/>
          </a:xfrm>
          <a:prstGeom prst="rect">
            <a:avLst/>
          </a:prstGeom>
        </p:spPr>
        <p:txBody>
          <a:bodyPr wrap="square">
            <a:spAutoFit/>
          </a:bodyPr>
          <a:lstStyle/>
          <a:p>
            <a:pPr marL="274320" lvl="0" indent="-274320" algn="just">
              <a:spcBef>
                <a:spcPts val="600"/>
              </a:spcBef>
              <a:buClr>
                <a:schemeClr val="accent2"/>
              </a:buClr>
              <a:buSzPct val="85000"/>
              <a:buFont typeface="Wingdings 2"/>
              <a:buChar char=""/>
              <a:defRPr/>
            </a:pPr>
            <a:r>
              <a:rPr lang="it-IT" sz="2400" dirty="0"/>
              <a:t>Territoriale</a:t>
            </a:r>
          </a:p>
          <a:p>
            <a:pPr marL="274320" indent="-274320" algn="just">
              <a:spcBef>
                <a:spcPts val="600"/>
              </a:spcBef>
              <a:buClr>
                <a:schemeClr val="accent2"/>
              </a:buClr>
              <a:buSzPct val="85000"/>
              <a:buFont typeface="Wingdings 2"/>
              <a:buChar char=""/>
              <a:defRPr/>
            </a:pPr>
            <a:r>
              <a:rPr lang="it-IT" sz="2400" dirty="0"/>
              <a:t>Predatoria ( </a:t>
            </a:r>
            <a:r>
              <a:rPr lang="it-IT" sz="2400" dirty="0" err="1"/>
              <a:t>Border</a:t>
            </a:r>
            <a:r>
              <a:rPr lang="it-IT" sz="2400" dirty="0"/>
              <a:t> collie )</a:t>
            </a:r>
          </a:p>
          <a:p>
            <a:pPr marL="274320" lvl="0" indent="-274320" algn="just">
              <a:spcBef>
                <a:spcPts val="600"/>
              </a:spcBef>
              <a:buClr>
                <a:schemeClr val="accent2"/>
              </a:buClr>
              <a:buSzPct val="85000"/>
              <a:buFont typeface="Wingdings 2"/>
              <a:buChar char=""/>
              <a:defRPr/>
            </a:pPr>
            <a:r>
              <a:rPr lang="it-IT" sz="2400" dirty="0"/>
              <a:t>Protettiva</a:t>
            </a:r>
          </a:p>
          <a:p>
            <a:pPr marL="274320" lvl="0" indent="-274320" algn="just">
              <a:spcBef>
                <a:spcPts val="600"/>
              </a:spcBef>
              <a:buClr>
                <a:schemeClr val="accent2"/>
              </a:buClr>
              <a:buSzPct val="85000"/>
              <a:buFont typeface="Wingdings 2"/>
              <a:buChar char=""/>
              <a:defRPr/>
            </a:pPr>
            <a:r>
              <a:rPr lang="it-IT" sz="2400" dirty="0" err="1"/>
              <a:t>Sillegica</a:t>
            </a:r>
            <a:endParaRPr lang="it-IT" sz="2400" dirty="0"/>
          </a:p>
          <a:p>
            <a:pPr marL="274320" lvl="0" indent="-274320" algn="just">
              <a:spcBef>
                <a:spcPts val="600"/>
              </a:spcBef>
              <a:buClr>
                <a:schemeClr val="accent2"/>
              </a:buClr>
              <a:buSzPct val="85000"/>
              <a:buFont typeface="Wingdings 2"/>
              <a:buChar char=""/>
              <a:defRPr/>
            </a:pPr>
            <a:r>
              <a:rPr lang="it-IT" sz="2400" dirty="0"/>
              <a:t>Perlustrativa</a:t>
            </a:r>
          </a:p>
          <a:p>
            <a:pPr marL="274320" lvl="0" indent="-274320" algn="just">
              <a:spcBef>
                <a:spcPts val="600"/>
              </a:spcBef>
              <a:buClr>
                <a:schemeClr val="accent2"/>
              </a:buClr>
              <a:buSzPct val="85000"/>
              <a:buFont typeface="Wingdings 2"/>
              <a:buChar char=""/>
              <a:defRPr/>
            </a:pPr>
            <a:r>
              <a:rPr lang="it-IT" sz="2400" dirty="0"/>
              <a:t>Esplorativa ( Beagle )</a:t>
            </a:r>
          </a:p>
          <a:p>
            <a:pPr marL="274320" lvl="0" indent="-274320" algn="just">
              <a:spcBef>
                <a:spcPts val="600"/>
              </a:spcBef>
              <a:buClr>
                <a:schemeClr val="accent2"/>
              </a:buClr>
              <a:buSzPct val="85000"/>
              <a:buFont typeface="Wingdings 2"/>
              <a:buChar char=""/>
              <a:defRPr/>
            </a:pPr>
            <a:r>
              <a:rPr lang="it-IT" sz="2400" dirty="0" err="1"/>
              <a:t>Epimeletica</a:t>
            </a:r>
            <a:r>
              <a:rPr lang="it-IT" sz="2400" dirty="0"/>
              <a:t> ( Labrador )</a:t>
            </a:r>
          </a:p>
          <a:p>
            <a:pPr marL="274320" lvl="0" indent="-274320" algn="just">
              <a:spcBef>
                <a:spcPts val="600"/>
              </a:spcBef>
              <a:buClr>
                <a:schemeClr val="accent2"/>
              </a:buClr>
              <a:buSzPct val="85000"/>
              <a:buFont typeface="Wingdings 2"/>
              <a:buChar char=""/>
              <a:defRPr/>
            </a:pPr>
            <a:r>
              <a:rPr lang="it-IT" sz="2400" dirty="0"/>
              <a:t>Et-</a:t>
            </a:r>
            <a:r>
              <a:rPr lang="it-IT" sz="2400" dirty="0" err="1"/>
              <a:t>epimeletica</a:t>
            </a:r>
            <a:endParaRPr lang="it-IT" sz="2400" dirty="0"/>
          </a:p>
          <a:p>
            <a:pPr marL="274320" lvl="0" indent="-274320" algn="just">
              <a:spcBef>
                <a:spcPts val="600"/>
              </a:spcBef>
              <a:buClr>
                <a:schemeClr val="accent2"/>
              </a:buClr>
              <a:buSzPct val="85000"/>
              <a:buFont typeface="Wingdings 2"/>
              <a:buChar char=""/>
              <a:defRPr/>
            </a:pPr>
            <a:r>
              <a:rPr lang="it-IT" sz="2400" dirty="0"/>
              <a:t>Competitiva ( Rottweiler )</a:t>
            </a:r>
          </a:p>
        </p:txBody>
      </p:sp>
    </p:spTree>
    <p:extLst>
      <p:ext uri="{BB962C8B-B14F-4D97-AF65-F5344CB8AC3E}">
        <p14:creationId xmlns:p14="http://schemas.microsoft.com/office/powerpoint/2010/main" val="3909924737"/>
      </p:ext>
    </p:extLst>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6552" y="116632"/>
            <a:ext cx="8229600" cy="1219200"/>
          </a:xfrm>
        </p:spPr>
        <p:txBody>
          <a:bodyPr>
            <a:normAutofit/>
          </a:bodyPr>
          <a:lstStyle/>
          <a:p>
            <a:pPr algn="ctr"/>
            <a:r>
              <a:rPr lang="it-IT" b="1" dirty="0">
                <a:solidFill>
                  <a:srgbClr val="92D050"/>
                </a:solidFill>
                <a:latin typeface="Arial" panose="020B0604020202020204" pitchFamily="34" charset="0"/>
                <a:cs typeface="Arial" panose="020B0604020202020204" pitchFamily="34" charset="0"/>
              </a:rPr>
              <a:t>MOTIVAZIONI DELLE RAZZE</a:t>
            </a:r>
            <a:br>
              <a:rPr lang="it-IT" dirty="0">
                <a:solidFill>
                  <a:srgbClr val="92D050"/>
                </a:solidFill>
                <a:latin typeface="AR BLANCA" panose="02000000000000000000" pitchFamily="2" charset="0"/>
              </a:rPr>
            </a:br>
            <a:endParaRPr lang="it-IT" dirty="0">
              <a:solidFill>
                <a:srgbClr val="92D050"/>
              </a:solidFill>
              <a:latin typeface="AR BLANCA" panose="02000000000000000000" pitchFamily="2" charset="0"/>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3143782754"/>
              </p:ext>
            </p:extLst>
          </p:nvPr>
        </p:nvGraphicFramePr>
        <p:xfrm>
          <a:off x="539552" y="673937"/>
          <a:ext cx="6840761" cy="6184063"/>
        </p:xfrm>
        <a:graphic>
          <a:graphicData uri="http://schemas.openxmlformats.org/drawingml/2006/table">
            <a:tbl>
              <a:tblPr firstRow="1" bandRow="1">
                <a:tableStyleId>{5C22544A-7EE6-4342-B048-85BDC9FD1C3A}</a:tableStyleId>
              </a:tblPr>
              <a:tblGrid>
                <a:gridCol w="2387900">
                  <a:extLst>
                    <a:ext uri="{9D8B030D-6E8A-4147-A177-3AD203B41FA5}">
                      <a16:colId xmlns:a16="http://schemas.microsoft.com/office/drawing/2014/main" val="20000"/>
                    </a:ext>
                  </a:extLst>
                </a:gridCol>
                <a:gridCol w="2387900">
                  <a:extLst>
                    <a:ext uri="{9D8B030D-6E8A-4147-A177-3AD203B41FA5}">
                      <a16:colId xmlns:a16="http://schemas.microsoft.com/office/drawing/2014/main" val="20001"/>
                    </a:ext>
                  </a:extLst>
                </a:gridCol>
                <a:gridCol w="2064961">
                  <a:extLst>
                    <a:ext uri="{9D8B030D-6E8A-4147-A177-3AD203B41FA5}">
                      <a16:colId xmlns:a16="http://schemas.microsoft.com/office/drawing/2014/main" val="20002"/>
                    </a:ext>
                  </a:extLst>
                </a:gridCol>
              </a:tblGrid>
              <a:tr h="789103">
                <a:tc>
                  <a:txBody>
                    <a:bodyPr/>
                    <a:lstStyle/>
                    <a:p>
                      <a:endParaRPr lang="it-IT" dirty="0"/>
                    </a:p>
                  </a:txBody>
                  <a:tcPr/>
                </a:tc>
                <a:tc>
                  <a:txBody>
                    <a:bodyPr/>
                    <a:lstStyle/>
                    <a:p>
                      <a:r>
                        <a:rPr lang="it-IT" dirty="0"/>
                        <a:t>ALTA</a:t>
                      </a:r>
                    </a:p>
                  </a:txBody>
                  <a:tcPr/>
                </a:tc>
                <a:tc>
                  <a:txBody>
                    <a:bodyPr/>
                    <a:lstStyle/>
                    <a:p>
                      <a:r>
                        <a:rPr lang="it-IT" dirty="0"/>
                        <a:t>BASSA</a:t>
                      </a:r>
                    </a:p>
                  </a:txBody>
                  <a:tcPr/>
                </a:tc>
                <a:extLst>
                  <a:ext uri="{0D108BD9-81ED-4DB2-BD59-A6C34878D82A}">
                    <a16:rowId xmlns:a16="http://schemas.microsoft.com/office/drawing/2014/main" val="10000"/>
                  </a:ext>
                </a:extLst>
              </a:tr>
              <a:tr h="504489">
                <a:tc>
                  <a:txBody>
                    <a:bodyPr/>
                    <a:lstStyle/>
                    <a:p>
                      <a:r>
                        <a:rPr lang="it-IT" dirty="0"/>
                        <a:t>segugi</a:t>
                      </a:r>
                    </a:p>
                  </a:txBody>
                  <a:tcPr/>
                </a:tc>
                <a:tc>
                  <a:txBody>
                    <a:bodyPr/>
                    <a:lstStyle/>
                    <a:p>
                      <a:r>
                        <a:rPr lang="it-IT" dirty="0"/>
                        <a:t>Predatoria, </a:t>
                      </a:r>
                      <a:r>
                        <a:rPr lang="it-IT" dirty="0" err="1"/>
                        <a:t>perlustrativa</a:t>
                      </a:r>
                      <a:endParaRPr lang="it-IT" dirty="0"/>
                    </a:p>
                  </a:txBody>
                  <a:tcPr/>
                </a:tc>
                <a:tc>
                  <a:txBody>
                    <a:bodyPr/>
                    <a:lstStyle/>
                    <a:p>
                      <a:r>
                        <a:rPr lang="it-IT" dirty="0"/>
                        <a:t>Protettiva, territoriale</a:t>
                      </a:r>
                    </a:p>
                  </a:txBody>
                  <a:tcPr/>
                </a:tc>
                <a:extLst>
                  <a:ext uri="{0D108BD9-81ED-4DB2-BD59-A6C34878D82A}">
                    <a16:rowId xmlns:a16="http://schemas.microsoft.com/office/drawing/2014/main" val="10001"/>
                  </a:ext>
                </a:extLst>
              </a:tr>
              <a:tr h="580684">
                <a:tc>
                  <a:txBody>
                    <a:bodyPr/>
                    <a:lstStyle/>
                    <a:p>
                      <a:r>
                        <a:rPr lang="it-IT" dirty="0"/>
                        <a:t>terrier</a:t>
                      </a:r>
                    </a:p>
                  </a:txBody>
                  <a:tcPr/>
                </a:tc>
                <a:tc>
                  <a:txBody>
                    <a:bodyPr/>
                    <a:lstStyle/>
                    <a:p>
                      <a:r>
                        <a:rPr lang="it-IT" dirty="0"/>
                        <a:t>Predatoria, esplorativa</a:t>
                      </a:r>
                    </a:p>
                  </a:txBody>
                  <a:tcPr/>
                </a:tc>
                <a:tc>
                  <a:txBody>
                    <a:bodyPr/>
                    <a:lstStyle/>
                    <a:p>
                      <a:r>
                        <a:rPr lang="it-IT" dirty="0" err="1"/>
                        <a:t>Epimeletica</a:t>
                      </a:r>
                      <a:r>
                        <a:rPr lang="it-IT" dirty="0"/>
                        <a:t>, collaborativa</a:t>
                      </a:r>
                    </a:p>
                  </a:txBody>
                  <a:tcPr/>
                </a:tc>
                <a:extLst>
                  <a:ext uri="{0D108BD9-81ED-4DB2-BD59-A6C34878D82A}">
                    <a16:rowId xmlns:a16="http://schemas.microsoft.com/office/drawing/2014/main" val="10002"/>
                  </a:ext>
                </a:extLst>
              </a:tr>
              <a:tr h="580684">
                <a:tc>
                  <a:txBody>
                    <a:bodyPr/>
                    <a:lstStyle/>
                    <a:p>
                      <a:r>
                        <a:rPr lang="it-IT" dirty="0"/>
                        <a:t>molossi</a:t>
                      </a:r>
                    </a:p>
                  </a:txBody>
                  <a:tcPr/>
                </a:tc>
                <a:tc>
                  <a:txBody>
                    <a:bodyPr/>
                    <a:lstStyle/>
                    <a:p>
                      <a:r>
                        <a:rPr lang="it-IT" dirty="0"/>
                        <a:t>Territoriale, competitiva</a:t>
                      </a:r>
                    </a:p>
                  </a:txBody>
                  <a:tcPr/>
                </a:tc>
                <a:tc>
                  <a:txBody>
                    <a:bodyPr/>
                    <a:lstStyle/>
                    <a:p>
                      <a:r>
                        <a:rPr lang="it-IT" dirty="0" err="1"/>
                        <a:t>Epimeletica</a:t>
                      </a:r>
                      <a:r>
                        <a:rPr lang="it-IT" dirty="0"/>
                        <a:t>, </a:t>
                      </a:r>
                      <a:r>
                        <a:rPr lang="it-IT" dirty="0" err="1"/>
                        <a:t>perlustrativa</a:t>
                      </a:r>
                      <a:endParaRPr lang="it-IT" dirty="0"/>
                    </a:p>
                  </a:txBody>
                  <a:tcPr/>
                </a:tc>
                <a:extLst>
                  <a:ext uri="{0D108BD9-81ED-4DB2-BD59-A6C34878D82A}">
                    <a16:rowId xmlns:a16="http://schemas.microsoft.com/office/drawing/2014/main" val="10003"/>
                  </a:ext>
                </a:extLst>
              </a:tr>
              <a:tr h="580684">
                <a:tc>
                  <a:txBody>
                    <a:bodyPr/>
                    <a:lstStyle/>
                    <a:p>
                      <a:r>
                        <a:rPr lang="it-IT" dirty="0"/>
                        <a:t>nordici</a:t>
                      </a:r>
                    </a:p>
                  </a:txBody>
                  <a:tcPr/>
                </a:tc>
                <a:tc>
                  <a:txBody>
                    <a:bodyPr/>
                    <a:lstStyle/>
                    <a:p>
                      <a:r>
                        <a:rPr lang="it-IT" dirty="0"/>
                        <a:t>Territoriale, </a:t>
                      </a:r>
                      <a:r>
                        <a:rPr lang="it-IT" dirty="0" err="1"/>
                        <a:t>perlustrativa</a:t>
                      </a:r>
                      <a:endParaRPr lang="it-IT" dirty="0"/>
                    </a:p>
                  </a:txBody>
                  <a:tcPr/>
                </a:tc>
                <a:tc>
                  <a:txBody>
                    <a:bodyPr/>
                    <a:lstStyle/>
                    <a:p>
                      <a:r>
                        <a:rPr lang="it-IT" dirty="0"/>
                        <a:t>Collaborativa, sociale</a:t>
                      </a:r>
                    </a:p>
                  </a:txBody>
                  <a:tcPr/>
                </a:tc>
                <a:extLst>
                  <a:ext uri="{0D108BD9-81ED-4DB2-BD59-A6C34878D82A}">
                    <a16:rowId xmlns:a16="http://schemas.microsoft.com/office/drawing/2014/main" val="10004"/>
                  </a:ext>
                </a:extLst>
              </a:tr>
              <a:tr h="580684">
                <a:tc>
                  <a:txBody>
                    <a:bodyPr/>
                    <a:lstStyle/>
                    <a:p>
                      <a:r>
                        <a:rPr lang="it-IT" dirty="0"/>
                        <a:t>Guardiani dei greggi</a:t>
                      </a:r>
                    </a:p>
                  </a:txBody>
                  <a:tcPr/>
                </a:tc>
                <a:tc>
                  <a:txBody>
                    <a:bodyPr/>
                    <a:lstStyle/>
                    <a:p>
                      <a:r>
                        <a:rPr lang="it-IT" dirty="0"/>
                        <a:t>Protettiva, territoriale, possessiva</a:t>
                      </a:r>
                    </a:p>
                  </a:txBody>
                  <a:tcPr/>
                </a:tc>
                <a:tc>
                  <a:txBody>
                    <a:bodyPr/>
                    <a:lstStyle/>
                    <a:p>
                      <a:r>
                        <a:rPr lang="it-IT" dirty="0"/>
                        <a:t>Predatoria, collaborativa</a:t>
                      </a:r>
                    </a:p>
                  </a:txBody>
                  <a:tcPr/>
                </a:tc>
                <a:extLst>
                  <a:ext uri="{0D108BD9-81ED-4DB2-BD59-A6C34878D82A}">
                    <a16:rowId xmlns:a16="http://schemas.microsoft.com/office/drawing/2014/main" val="10005"/>
                  </a:ext>
                </a:extLst>
              </a:tr>
              <a:tr h="580684">
                <a:tc>
                  <a:txBody>
                    <a:bodyPr/>
                    <a:lstStyle/>
                    <a:p>
                      <a:r>
                        <a:rPr lang="it-IT" dirty="0"/>
                        <a:t>Conduttori dei greggi</a:t>
                      </a:r>
                    </a:p>
                  </a:txBody>
                  <a:tcPr/>
                </a:tc>
                <a:tc>
                  <a:txBody>
                    <a:bodyPr/>
                    <a:lstStyle/>
                    <a:p>
                      <a:r>
                        <a:rPr lang="it-IT" dirty="0"/>
                        <a:t>Collaborativa, predatoria</a:t>
                      </a:r>
                    </a:p>
                  </a:txBody>
                  <a:tcPr/>
                </a:tc>
                <a:tc>
                  <a:txBody>
                    <a:bodyPr/>
                    <a:lstStyle/>
                    <a:p>
                      <a:r>
                        <a:rPr lang="it-IT" dirty="0"/>
                        <a:t>Territoriale, possessiva</a:t>
                      </a:r>
                    </a:p>
                  </a:txBody>
                  <a:tcPr/>
                </a:tc>
                <a:extLst>
                  <a:ext uri="{0D108BD9-81ED-4DB2-BD59-A6C34878D82A}">
                    <a16:rowId xmlns:a16="http://schemas.microsoft.com/office/drawing/2014/main" val="10006"/>
                  </a:ext>
                </a:extLst>
              </a:tr>
              <a:tr h="580684">
                <a:tc>
                  <a:txBody>
                    <a:bodyPr/>
                    <a:lstStyle/>
                    <a:p>
                      <a:r>
                        <a:rPr lang="it-IT" dirty="0" err="1"/>
                        <a:t>retriver</a:t>
                      </a:r>
                      <a:endParaRPr lang="it-IT" dirty="0"/>
                    </a:p>
                  </a:txBody>
                  <a:tcPr/>
                </a:tc>
                <a:tc>
                  <a:txBody>
                    <a:bodyPr/>
                    <a:lstStyle/>
                    <a:p>
                      <a:r>
                        <a:rPr lang="it-IT" dirty="0" err="1"/>
                        <a:t>Epimeletica</a:t>
                      </a:r>
                      <a:r>
                        <a:rPr lang="it-IT" dirty="0"/>
                        <a:t>, collaborativa</a:t>
                      </a:r>
                    </a:p>
                  </a:txBody>
                  <a:tcPr/>
                </a:tc>
                <a:tc>
                  <a:txBody>
                    <a:bodyPr/>
                    <a:lstStyle/>
                    <a:p>
                      <a:r>
                        <a:rPr lang="it-IT" dirty="0"/>
                        <a:t>Territoriale, competitiva</a:t>
                      </a:r>
                    </a:p>
                  </a:txBody>
                  <a:tcPr/>
                </a:tc>
                <a:extLst>
                  <a:ext uri="{0D108BD9-81ED-4DB2-BD59-A6C34878D82A}">
                    <a16:rowId xmlns:a16="http://schemas.microsoft.com/office/drawing/2014/main" val="10007"/>
                  </a:ext>
                </a:extLst>
              </a:tr>
              <a:tr h="580684">
                <a:tc>
                  <a:txBody>
                    <a:bodyPr/>
                    <a:lstStyle/>
                    <a:p>
                      <a:r>
                        <a:rPr lang="it-IT" dirty="0"/>
                        <a:t>levrieri</a:t>
                      </a:r>
                    </a:p>
                  </a:txBody>
                  <a:tcPr/>
                </a:tc>
                <a:tc>
                  <a:txBody>
                    <a:bodyPr/>
                    <a:lstStyle/>
                    <a:p>
                      <a:r>
                        <a:rPr lang="it-IT" dirty="0"/>
                        <a:t>Predatoria, cinestesica</a:t>
                      </a:r>
                    </a:p>
                  </a:txBody>
                  <a:tcPr/>
                </a:tc>
                <a:tc>
                  <a:txBody>
                    <a:bodyPr/>
                    <a:lstStyle/>
                    <a:p>
                      <a:r>
                        <a:rPr lang="it-IT" dirty="0" err="1"/>
                        <a:t>Epimeletica</a:t>
                      </a:r>
                      <a:r>
                        <a:rPr lang="it-IT" dirty="0"/>
                        <a:t>, collaborativa</a:t>
                      </a:r>
                    </a:p>
                  </a:txBody>
                  <a:tcPr/>
                </a:tc>
                <a:extLst>
                  <a:ext uri="{0D108BD9-81ED-4DB2-BD59-A6C34878D82A}">
                    <a16:rowId xmlns:a16="http://schemas.microsoft.com/office/drawing/2014/main" val="10008"/>
                  </a:ext>
                </a:extLst>
              </a:tr>
            </a:tbl>
          </a:graphicData>
        </a:graphic>
      </p:graphicFrame>
    </p:spTree>
  </p:cSld>
  <p:clrMapOvr>
    <a:masterClrMapping/>
  </p:clrMapOvr>
  <p:transition>
    <p:cover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0581" y="485800"/>
            <a:ext cx="6192688" cy="1143000"/>
          </a:xfrm>
          <a:solidFill>
            <a:schemeClr val="bg1"/>
          </a:solidFill>
          <a:ln w="28575">
            <a:solidFill>
              <a:schemeClr val="bg1"/>
            </a:solidFill>
          </a:ln>
        </p:spPr>
        <p:txBody>
          <a:bodyPr/>
          <a:lstStyle/>
          <a:p>
            <a:pPr algn="ctr"/>
            <a:r>
              <a:rPr lang="it-IT" b="1" dirty="0">
                <a:latin typeface="Arial" panose="020B0604020202020204" pitchFamily="34" charset="0"/>
                <a:cs typeface="Arial" panose="020B0604020202020204" pitchFamily="34" charset="0"/>
              </a:rPr>
              <a:t>EMOZIONI</a:t>
            </a:r>
          </a:p>
        </p:txBody>
      </p:sp>
      <p:sp>
        <p:nvSpPr>
          <p:cNvPr id="3" name="Segnaposto contenuto 2"/>
          <p:cNvSpPr>
            <a:spLocks noGrp="1"/>
          </p:cNvSpPr>
          <p:nvPr>
            <p:ph idx="1"/>
          </p:nvPr>
        </p:nvSpPr>
        <p:spPr>
          <a:xfrm>
            <a:off x="438699" y="1628800"/>
            <a:ext cx="6941613" cy="4499992"/>
          </a:xfrm>
          <a:ln>
            <a:solidFill>
              <a:schemeClr val="bg1"/>
            </a:solidFill>
          </a:ln>
        </p:spPr>
        <p:style>
          <a:lnRef idx="2">
            <a:schemeClr val="dk1"/>
          </a:lnRef>
          <a:fillRef idx="1">
            <a:schemeClr val="lt1"/>
          </a:fillRef>
          <a:effectRef idx="0">
            <a:schemeClr val="dk1"/>
          </a:effectRef>
          <a:fontRef idx="minor">
            <a:schemeClr val="dk1"/>
          </a:fontRef>
        </p:style>
        <p:txBody>
          <a:bodyPr>
            <a:normAutofit lnSpcReduction="10000"/>
          </a:bodyPr>
          <a:lstStyle/>
          <a:p>
            <a:pPr algn="just">
              <a:buNone/>
            </a:pPr>
            <a:r>
              <a:rPr lang="it-IT" dirty="0">
                <a:solidFill>
                  <a:schemeClr val="tx1"/>
                </a:solidFill>
                <a:latin typeface="Calibri" panose="020F0502020204030204" pitchFamily="34" charset="0"/>
                <a:cs typeface="Calibri" panose="020F0502020204030204" pitchFamily="34" charset="0"/>
              </a:rPr>
              <a:t>Sono </a:t>
            </a:r>
            <a:r>
              <a:rPr lang="it-IT" b="1" dirty="0">
                <a:solidFill>
                  <a:schemeClr val="tx1"/>
                </a:solidFill>
                <a:latin typeface="Calibri" panose="020F0502020204030204" pitchFamily="34" charset="0"/>
                <a:cs typeface="Calibri" panose="020F0502020204030204" pitchFamily="34" charset="0"/>
              </a:rPr>
              <a:t>disposizioni di risposta al mondo </a:t>
            </a:r>
            <a:r>
              <a:rPr lang="it-IT" dirty="0">
                <a:solidFill>
                  <a:schemeClr val="tx1"/>
                </a:solidFill>
                <a:latin typeface="Calibri" panose="020F0502020204030204" pitchFamily="34" charset="0"/>
                <a:cs typeface="Calibri" panose="020F0502020204030204" pitchFamily="34" charset="0"/>
              </a:rPr>
              <a:t>. L’animale si trova sempre in una condizione emozionale anche se non sempre l’emozione si trova in uno stato di soprasoglia.</a:t>
            </a:r>
          </a:p>
          <a:p>
            <a:pPr algn="just">
              <a:buNone/>
            </a:pPr>
            <a:r>
              <a:rPr lang="it-IT" dirty="0">
                <a:solidFill>
                  <a:schemeClr val="tx1"/>
                </a:solidFill>
                <a:latin typeface="Calibri" panose="020F0502020204030204" pitchFamily="34" charset="0"/>
                <a:cs typeface="Calibri" panose="020F0502020204030204" pitchFamily="34" charset="0"/>
              </a:rPr>
              <a:t>Le emozioni si dividono secondo il tipo di valenza rispetto al principio di piacere:</a:t>
            </a:r>
          </a:p>
          <a:p>
            <a:pPr algn="just"/>
            <a:r>
              <a:rPr lang="it-IT" dirty="0">
                <a:solidFill>
                  <a:schemeClr val="tx1"/>
                </a:solidFill>
                <a:latin typeface="Calibri" panose="020F0502020204030204" pitchFamily="34" charset="0"/>
                <a:cs typeface="Calibri" panose="020F0502020204030204" pitchFamily="34" charset="0"/>
              </a:rPr>
              <a:t>POSITIVE: sicurezza, stupore, festosità;</a:t>
            </a:r>
          </a:p>
          <a:p>
            <a:pPr algn="just"/>
            <a:r>
              <a:rPr lang="it-IT" dirty="0">
                <a:solidFill>
                  <a:schemeClr val="tx1"/>
                </a:solidFill>
                <a:latin typeface="Calibri" panose="020F0502020204030204" pitchFamily="34" charset="0"/>
                <a:cs typeface="Calibri" panose="020F0502020204030204" pitchFamily="34" charset="0"/>
              </a:rPr>
              <a:t>NEGATIVE: paura, sorpresa, abbattimento.</a:t>
            </a:r>
          </a:p>
          <a:p>
            <a:pPr algn="just">
              <a:buNone/>
            </a:pPr>
            <a:r>
              <a:rPr lang="it-IT" dirty="0">
                <a:solidFill>
                  <a:schemeClr val="tx1"/>
                </a:solidFill>
                <a:latin typeface="Calibri" panose="020F0502020204030204" pitchFamily="34" charset="0"/>
                <a:cs typeface="Calibri" panose="020F0502020204030204" pitchFamily="34" charset="0"/>
              </a:rPr>
              <a:t>Rispetto al valore relazionale si dividono in:</a:t>
            </a:r>
          </a:p>
          <a:p>
            <a:pPr algn="just"/>
            <a:r>
              <a:rPr lang="it-IT" dirty="0">
                <a:solidFill>
                  <a:schemeClr val="tx1"/>
                </a:solidFill>
                <a:latin typeface="Calibri" panose="020F0502020204030204" pitchFamily="34" charset="0"/>
                <a:cs typeface="Calibri" panose="020F0502020204030204" pitchFamily="34" charset="0"/>
              </a:rPr>
              <a:t>DISPOSIZIONI </a:t>
            </a:r>
            <a:r>
              <a:rPr lang="it-IT" dirty="0" err="1">
                <a:solidFill>
                  <a:schemeClr val="tx1"/>
                </a:solidFill>
                <a:latin typeface="Calibri" panose="020F0502020204030204" pitchFamily="34" charset="0"/>
                <a:cs typeface="Calibri" panose="020F0502020204030204" pitchFamily="34" charset="0"/>
              </a:rPr>
              <a:t>DI</a:t>
            </a:r>
            <a:r>
              <a:rPr lang="it-IT" dirty="0">
                <a:solidFill>
                  <a:schemeClr val="tx1"/>
                </a:solidFill>
                <a:latin typeface="Calibri" panose="020F0502020204030204" pitchFamily="34" charset="0"/>
                <a:cs typeface="Calibri" panose="020F0502020204030204" pitchFamily="34" charset="0"/>
              </a:rPr>
              <a:t> BASE: paura, gioia , tristezza;</a:t>
            </a:r>
          </a:p>
          <a:p>
            <a:pPr algn="just"/>
            <a:r>
              <a:rPr lang="it-IT" dirty="0">
                <a:solidFill>
                  <a:schemeClr val="tx1"/>
                </a:solidFill>
                <a:latin typeface="Calibri" panose="020F0502020204030204" pitchFamily="34" charset="0"/>
                <a:cs typeface="Calibri" panose="020F0502020204030204" pitchFamily="34" charset="0"/>
              </a:rPr>
              <a:t>DISPOSIZIONI SOCIALI: orgoglio, irritazione, vergogna.</a:t>
            </a:r>
          </a:p>
          <a:p>
            <a:pPr algn="just">
              <a:buNone/>
            </a:pPr>
            <a:r>
              <a:rPr lang="it-IT" dirty="0">
                <a:solidFill>
                  <a:schemeClr val="tx1"/>
                </a:solidFill>
                <a:latin typeface="Calibri" panose="020F0502020204030204" pitchFamily="34" charset="0"/>
                <a:cs typeface="Calibri" panose="020F0502020204030204" pitchFamily="34" charset="0"/>
              </a:rPr>
              <a:t>Rispetto al tipo di sollecitazione:</a:t>
            </a:r>
          </a:p>
          <a:p>
            <a:pPr algn="just"/>
            <a:r>
              <a:rPr lang="it-IT" dirty="0">
                <a:solidFill>
                  <a:schemeClr val="tx1"/>
                </a:solidFill>
                <a:latin typeface="Calibri" panose="020F0502020204030204" pitchFamily="34" charset="0"/>
                <a:cs typeface="Calibri" panose="020F0502020204030204" pitchFamily="34" charset="0"/>
              </a:rPr>
              <a:t>PRIMARIE: suscitate dall’ambiente;</a:t>
            </a:r>
          </a:p>
          <a:p>
            <a:pPr algn="just"/>
            <a:r>
              <a:rPr lang="it-IT" dirty="0">
                <a:solidFill>
                  <a:schemeClr val="tx1"/>
                </a:solidFill>
                <a:latin typeface="Calibri" panose="020F0502020204030204" pitchFamily="34" charset="0"/>
                <a:cs typeface="Calibri" panose="020F0502020204030204" pitchFamily="34" charset="0"/>
              </a:rPr>
              <a:t>SECONDARIE: suscitate da uno stato mentale es. sogni, ricordi. </a:t>
            </a:r>
          </a:p>
          <a:p>
            <a:pPr algn="just">
              <a:buNone/>
            </a:pPr>
            <a:endParaRPr lang="it-IT" dirty="0">
              <a:solidFill>
                <a:srgbClr val="0070C0"/>
              </a:solidFill>
            </a:endParaRPr>
          </a:p>
        </p:txBody>
      </p:sp>
    </p:spTree>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ctr"/>
            <a:r>
              <a:rPr lang="it-IT" b="1" dirty="0">
                <a:solidFill>
                  <a:srgbClr val="92D050"/>
                </a:solidFill>
                <a:latin typeface="Calibri" panose="020F0502020204030204" pitchFamily="34" charset="0"/>
                <a:cs typeface="Calibri" panose="020F0502020204030204" pitchFamily="34" charset="0"/>
              </a:rPr>
              <a:t>ARAUSAL O ATTIVAZIONE</a:t>
            </a:r>
          </a:p>
        </p:txBody>
      </p:sp>
      <p:sp>
        <p:nvSpPr>
          <p:cNvPr id="3" name="Segnaposto contenuto 2"/>
          <p:cNvSpPr>
            <a:spLocks noGrp="1"/>
          </p:cNvSpPr>
          <p:nvPr>
            <p:ph idx="1"/>
          </p:nvPr>
        </p:nvSpPr>
        <p:spPr>
          <a:xfrm>
            <a:off x="107504" y="2492896"/>
            <a:ext cx="7560840" cy="4009504"/>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buNone/>
            </a:pPr>
            <a:r>
              <a:rPr lang="it-IT" dirty="0">
                <a:solidFill>
                  <a:schemeClr val="tx1"/>
                </a:solidFill>
                <a:latin typeface="Calibri" panose="020F0502020204030204" pitchFamily="34" charset="0"/>
                <a:cs typeface="Calibri" panose="020F0502020204030204" pitchFamily="34" charset="0"/>
              </a:rPr>
              <a:t>Il modo di stare nelle situazioni in senso reattivo,proattivo e interattivo come stato di attivazione emozionale. </a:t>
            </a:r>
          </a:p>
          <a:p>
            <a:pPr>
              <a:buNone/>
            </a:pPr>
            <a:endParaRPr lang="it-IT" dirty="0">
              <a:solidFill>
                <a:schemeClr val="tx1"/>
              </a:solidFill>
              <a:latin typeface="Calibri" panose="020F0502020204030204" pitchFamily="34" charset="0"/>
              <a:cs typeface="Calibri" panose="020F0502020204030204" pitchFamily="34" charset="0"/>
            </a:endParaRPr>
          </a:p>
          <a:p>
            <a:pPr>
              <a:buNone/>
            </a:pPr>
            <a:r>
              <a:rPr lang="it-IT" b="1" dirty="0">
                <a:solidFill>
                  <a:schemeClr val="tx1"/>
                </a:solidFill>
                <a:latin typeface="Calibri" panose="020F0502020204030204" pitchFamily="34" charset="0"/>
                <a:cs typeface="Calibri" panose="020F0502020204030204" pitchFamily="34" charset="0"/>
              </a:rPr>
              <a:t>ALTA ARAUSAL </a:t>
            </a:r>
            <a:r>
              <a:rPr lang="it-IT" dirty="0">
                <a:solidFill>
                  <a:schemeClr val="tx1"/>
                </a:solidFill>
                <a:latin typeface="Calibri" panose="020F0502020204030204" pitchFamily="34" charset="0"/>
                <a:cs typeface="Calibri" panose="020F0502020204030204" pitchFamily="34" charset="0"/>
              </a:rPr>
              <a:t>o stato di eccitazione;</a:t>
            </a:r>
          </a:p>
          <a:p>
            <a:pPr>
              <a:buNone/>
            </a:pPr>
            <a:r>
              <a:rPr lang="it-IT" b="1" dirty="0">
                <a:solidFill>
                  <a:schemeClr val="tx1"/>
                </a:solidFill>
                <a:latin typeface="Calibri" panose="020F0502020204030204" pitchFamily="34" charset="0"/>
                <a:cs typeface="Calibri" panose="020F0502020204030204" pitchFamily="34" charset="0"/>
              </a:rPr>
              <a:t>BASSA ARAUSAL </a:t>
            </a:r>
            <a:r>
              <a:rPr lang="it-IT" dirty="0">
                <a:solidFill>
                  <a:schemeClr val="tx1"/>
                </a:solidFill>
                <a:latin typeface="Calibri" panose="020F0502020204030204" pitchFamily="34" charset="0"/>
                <a:cs typeface="Calibri" panose="020F0502020204030204" pitchFamily="34" charset="0"/>
              </a:rPr>
              <a:t>o stato di apatia.</a:t>
            </a:r>
          </a:p>
          <a:p>
            <a:pPr algn="just">
              <a:buNone/>
            </a:pPr>
            <a:r>
              <a:rPr lang="it-IT" dirty="0">
                <a:solidFill>
                  <a:schemeClr val="tx1"/>
                </a:solidFill>
                <a:latin typeface="Calibri" panose="020F0502020204030204" pitchFamily="34" charset="0"/>
                <a:cs typeface="Calibri" panose="020F0502020204030204" pitchFamily="34" charset="0"/>
              </a:rPr>
              <a:t>Lo stato intermedio favorisce l’apprendimento e la disposizione ad emozioni positive  ed è fondamentale in ogni interazione e relazione.</a:t>
            </a:r>
          </a:p>
          <a:p>
            <a:pPr>
              <a:buNone/>
            </a:pPr>
            <a:endParaRPr lang="it-IT" dirty="0">
              <a:solidFill>
                <a:schemeClr val="tx1"/>
              </a:solidFill>
              <a:latin typeface="Calibri" panose="020F0502020204030204" pitchFamily="34" charset="0"/>
              <a:cs typeface="Calibri" panose="020F0502020204030204" pitchFamily="34" charset="0"/>
            </a:endParaRPr>
          </a:p>
          <a:p>
            <a:pPr>
              <a:buNone/>
            </a:pPr>
            <a:endParaRPr lang="it-IT" dirty="0"/>
          </a:p>
        </p:txBody>
      </p:sp>
    </p:spTree>
  </p:cSld>
  <p:clrMapOvr>
    <a:masterClrMapping/>
  </p:clrMapOvr>
  <p:transition>
    <p:cover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EFA2FA-4A21-4224-AB43-A342D8D7DD7A}"/>
              </a:ext>
            </a:extLst>
          </p:cNvPr>
          <p:cNvSpPr>
            <a:spLocks noGrp="1"/>
          </p:cNvSpPr>
          <p:nvPr>
            <p:ph type="title"/>
          </p:nvPr>
        </p:nvSpPr>
        <p:spPr>
          <a:xfrm>
            <a:off x="600464" y="816637"/>
            <a:ext cx="6347713" cy="1320800"/>
          </a:xfrm>
        </p:spPr>
        <p:txBody>
          <a:bodyPr/>
          <a:lstStyle/>
          <a:p>
            <a:r>
              <a:rPr lang="it-IT" dirty="0">
                <a:latin typeface="Arial" panose="020B0604020202020204" pitchFamily="34" charset="0"/>
                <a:cs typeface="Arial" panose="020B0604020202020204" pitchFamily="34" charset="0"/>
              </a:rPr>
              <a:t>BENESSERE RELAZIONALE</a:t>
            </a:r>
          </a:p>
        </p:txBody>
      </p:sp>
      <p:sp>
        <p:nvSpPr>
          <p:cNvPr id="3" name="Segnaposto contenuto 2">
            <a:extLst>
              <a:ext uri="{FF2B5EF4-FFF2-40B4-BE49-F238E27FC236}">
                <a16:creationId xmlns:a16="http://schemas.microsoft.com/office/drawing/2014/main" id="{E1AA78E6-8E4A-4B01-A99F-5D1EA21E3B34}"/>
              </a:ext>
            </a:extLst>
          </p:cNvPr>
          <p:cNvSpPr>
            <a:spLocks noGrp="1"/>
          </p:cNvSpPr>
          <p:nvPr>
            <p:ph idx="1"/>
          </p:nvPr>
        </p:nvSpPr>
        <p:spPr/>
        <p:txBody>
          <a:bodyPr/>
          <a:lstStyle/>
          <a:p>
            <a:pPr algn="just"/>
            <a:r>
              <a:rPr lang="it-IT" dirty="0"/>
              <a:t>L’altro viene considerato un </a:t>
            </a:r>
            <a:r>
              <a:rPr lang="it-IT" b="1" dirty="0">
                <a:solidFill>
                  <a:srgbClr val="92D050"/>
                </a:solidFill>
              </a:rPr>
              <a:t>soggetto</a:t>
            </a:r>
            <a:r>
              <a:rPr lang="it-IT" dirty="0"/>
              <a:t> e non un </a:t>
            </a:r>
            <a:r>
              <a:rPr lang="it-IT" b="1" dirty="0">
                <a:solidFill>
                  <a:srgbClr val="92D050"/>
                </a:solidFill>
              </a:rPr>
              <a:t>oggetto</a:t>
            </a:r>
            <a:r>
              <a:rPr lang="it-IT" dirty="0"/>
              <a:t>: cane come una macchinetta o un peluche</a:t>
            </a:r>
          </a:p>
          <a:p>
            <a:pPr algn="just"/>
            <a:r>
              <a:rPr lang="it-IT" dirty="0"/>
              <a:t>Riconoscimento della diversità dell’altro: cane come bambino o come </a:t>
            </a:r>
            <a:r>
              <a:rPr lang="it-IT" dirty="0" err="1"/>
              <a:t>patner</a:t>
            </a:r>
            <a:r>
              <a:rPr lang="it-IT" dirty="0"/>
              <a:t> (interazione unidirezionale)</a:t>
            </a:r>
          </a:p>
          <a:p>
            <a:pPr algn="just"/>
            <a:r>
              <a:rPr lang="it-IT" dirty="0"/>
              <a:t>Carattere di reciprocità cioè </a:t>
            </a:r>
            <a:r>
              <a:rPr lang="it-IT" dirty="0" err="1"/>
              <a:t>bidirezionalità</a:t>
            </a:r>
            <a:r>
              <a:rPr lang="it-IT" dirty="0"/>
              <a:t> d’incontro e di scambio: la reciprocità non va confusa con la simmetria del rapporto. La relazione con il cane è necessariamente asimmetrica rispetto alla responsabilità di accudimento.</a:t>
            </a:r>
          </a:p>
          <a:p>
            <a:endParaRPr lang="it-IT" dirty="0"/>
          </a:p>
        </p:txBody>
      </p:sp>
    </p:spTree>
    <p:extLst>
      <p:ext uri="{BB962C8B-B14F-4D97-AF65-F5344CB8AC3E}">
        <p14:creationId xmlns:p14="http://schemas.microsoft.com/office/powerpoint/2010/main" val="4003192288"/>
      </p:ext>
    </p:extLst>
  </p:cSld>
  <p:clrMapOvr>
    <a:masterClrMapping/>
  </p:clrMapOvr>
  <p:transition>
    <p:cover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043180-73C7-490D-A1F3-AEC6A72DF489}"/>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22798CF-C02E-463C-92C3-14356AA28B2F}"/>
              </a:ext>
            </a:extLst>
          </p:cNvPr>
          <p:cNvSpPr>
            <a:spLocks noGrp="1"/>
          </p:cNvSpPr>
          <p:nvPr>
            <p:ph idx="1"/>
          </p:nvPr>
        </p:nvSpPr>
        <p:spPr>
          <a:xfrm>
            <a:off x="467544" y="1930400"/>
            <a:ext cx="6347714" cy="3880773"/>
          </a:xfrm>
        </p:spPr>
        <p:txBody>
          <a:bodyPr/>
          <a:lstStyle/>
          <a:p>
            <a:pPr algn="just">
              <a:lnSpc>
                <a:spcPct val="150000"/>
              </a:lnSpc>
            </a:pPr>
            <a:r>
              <a:rPr lang="it-IT" dirty="0"/>
              <a:t>Una relazione chiede quindi </a:t>
            </a:r>
            <a:r>
              <a:rPr lang="it-IT" b="1" dirty="0">
                <a:solidFill>
                  <a:srgbClr val="92D050"/>
                </a:solidFill>
              </a:rPr>
              <a:t>reciprocità</a:t>
            </a:r>
            <a:r>
              <a:rPr lang="it-IT" dirty="0"/>
              <a:t> ma non necessariamente </a:t>
            </a:r>
            <a:r>
              <a:rPr lang="it-IT" b="1" dirty="0">
                <a:solidFill>
                  <a:srgbClr val="92D050"/>
                </a:solidFill>
              </a:rPr>
              <a:t>simmetria</a:t>
            </a:r>
            <a:r>
              <a:rPr lang="it-IT" dirty="0"/>
              <a:t>, a volte la convivenza tra essere umano e cane manca di reciprocità e aspira alla simmetria. Con il cane non ci può essere un rapporto alla pari perché questo comporta un deficit di responsabilità: ho una responsabilità nella condotta al guinzaglio, di custodia, all’interno della dimensione domestica, nelle cure sanitarie, nella alimentazione, nell’iscrizione all’anagrafe canina…</a:t>
            </a:r>
          </a:p>
        </p:txBody>
      </p:sp>
    </p:spTree>
    <p:extLst>
      <p:ext uri="{BB962C8B-B14F-4D97-AF65-F5344CB8AC3E}">
        <p14:creationId xmlns:p14="http://schemas.microsoft.com/office/powerpoint/2010/main" val="1356253441"/>
      </p:ext>
    </p:extLst>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692696"/>
            <a:ext cx="6347713" cy="1320800"/>
          </a:xfrm>
          <a:ln>
            <a:solidFill>
              <a:schemeClr val="bg1"/>
            </a:solidFill>
          </a:ln>
        </p:spPr>
        <p:txBody>
          <a:bodyPr/>
          <a:lstStyle/>
          <a:p>
            <a:r>
              <a:rPr lang="it-IT" b="1" dirty="0">
                <a:latin typeface="Arial" panose="020B0604020202020204" pitchFamily="34" charset="0"/>
                <a:cs typeface="Arial" panose="020B0604020202020204" pitchFamily="34" charset="0"/>
              </a:rPr>
              <a:t>IL “CANE BAMBINO</a:t>
            </a:r>
            <a:r>
              <a:rPr lang="it-IT" b="1" dirty="0">
                <a:latin typeface="AR BLANCA" panose="02000000000000000000" pitchFamily="2" charset="0"/>
              </a:rPr>
              <a:t>”</a:t>
            </a:r>
          </a:p>
        </p:txBody>
      </p:sp>
      <p:pic>
        <p:nvPicPr>
          <p:cNvPr id="2050" name="Picture 2" descr="C:\Documents and Settings\slaverda\Documenti\Immagini\cane in braccio.jpg"/>
          <p:cNvPicPr>
            <a:picLocks noGrp="1" noChangeAspect="1" noChangeArrowheads="1"/>
          </p:cNvPicPr>
          <p:nvPr>
            <p:ph idx="1"/>
          </p:nvPr>
        </p:nvPicPr>
        <p:blipFill>
          <a:blip r:embed="rId2" cstate="print"/>
          <a:stretch>
            <a:fillRect/>
          </a:stretch>
        </p:blipFill>
        <p:spPr bwMode="auto">
          <a:xfrm>
            <a:off x="2595139" y="2160588"/>
            <a:ext cx="2377335" cy="3881437"/>
          </a:xfrm>
          <a:prstGeom prst="rect">
            <a:avLst/>
          </a:prstGeom>
          <a:noFill/>
        </p:spPr>
      </p:pic>
    </p:spTree>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a:latin typeface="Arial" panose="020B0604020202020204" pitchFamily="34" charset="0"/>
                <a:cs typeface="Arial" panose="020B0604020202020204" pitchFamily="34" charset="0"/>
              </a:rPr>
              <a:t>IL CANE PUPAZZO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896442"/>
            <a:ext cx="3307681" cy="3373835"/>
          </a:xfr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1052736"/>
            <a:ext cx="2530624" cy="2530624"/>
          </a:xfrm>
          <a:prstGeom prst="rect">
            <a:avLst/>
          </a:prstGeom>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4008" y="3935508"/>
            <a:ext cx="4347998" cy="2896394"/>
          </a:xfrm>
          <a:prstGeom prst="rect">
            <a:avLst/>
          </a:prstGeom>
        </p:spPr>
      </p:pic>
    </p:spTree>
    <p:extLst>
      <p:ext uri="{BB962C8B-B14F-4D97-AF65-F5344CB8AC3E}">
        <p14:creationId xmlns:p14="http://schemas.microsoft.com/office/powerpoint/2010/main" val="4161347563"/>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22920C-6B6A-4AE7-83C9-7A922BEF50C5}"/>
              </a:ext>
            </a:extLst>
          </p:cNvPr>
          <p:cNvSpPr>
            <a:spLocks noGrp="1"/>
          </p:cNvSpPr>
          <p:nvPr>
            <p:ph type="title"/>
          </p:nvPr>
        </p:nvSpPr>
        <p:spPr>
          <a:xfrm>
            <a:off x="1398143" y="548680"/>
            <a:ext cx="6347713" cy="1320800"/>
          </a:xfrm>
        </p:spPr>
        <p:txBody>
          <a:bodyPr>
            <a:normAutofit/>
          </a:bodyPr>
          <a:lstStyle/>
          <a:p>
            <a:r>
              <a:rPr lang="it-IT" sz="3200" b="1" dirty="0"/>
              <a:t>APPROCCIO COGNITIVO ZOOANTROPOLOGICO</a:t>
            </a:r>
          </a:p>
        </p:txBody>
      </p:sp>
      <p:sp>
        <p:nvSpPr>
          <p:cNvPr id="3" name="Segnaposto contenuto 2">
            <a:extLst>
              <a:ext uri="{FF2B5EF4-FFF2-40B4-BE49-F238E27FC236}">
                <a16:creationId xmlns:a16="http://schemas.microsoft.com/office/drawing/2014/main" id="{B1BC5572-3C34-4BB4-B4F6-D5D4F5648672}"/>
              </a:ext>
            </a:extLst>
          </p:cNvPr>
          <p:cNvSpPr>
            <a:spLocks noGrp="1"/>
          </p:cNvSpPr>
          <p:nvPr>
            <p:ph idx="1"/>
          </p:nvPr>
        </p:nvSpPr>
        <p:spPr/>
        <p:txBody>
          <a:bodyPr>
            <a:normAutofit fontScale="85000" lnSpcReduction="10000"/>
          </a:bodyPr>
          <a:lstStyle/>
          <a:p>
            <a:pPr algn="just"/>
            <a:r>
              <a:rPr lang="it-IT" sz="2800" dirty="0">
                <a:latin typeface="+mj-lt"/>
              </a:rPr>
              <a:t>Secondo la visione cognitiva l’espressione che un animale manifesta in un comportamento è sempre frutto di uno stato mentale e non l’esito deterministico di un automatismo.</a:t>
            </a:r>
          </a:p>
          <a:p>
            <a:pPr algn="just"/>
            <a:r>
              <a:rPr lang="it-IT" sz="2800" dirty="0">
                <a:latin typeface="+mj-lt"/>
              </a:rPr>
              <a:t>Secondo la visione </a:t>
            </a:r>
            <a:r>
              <a:rPr lang="it-IT" sz="2800" dirty="0" err="1">
                <a:latin typeface="+mj-lt"/>
              </a:rPr>
              <a:t>zooantropologica</a:t>
            </a:r>
            <a:r>
              <a:rPr lang="it-IT" sz="2800" dirty="0">
                <a:latin typeface="+mj-lt"/>
              </a:rPr>
              <a:t> ogni espressione del soggetto ha a che fare con la relazione: l’altro definisce un campo espressivo, favorisce certe esperienze, influenza attraverso effetti osmotici e mimetici.</a:t>
            </a:r>
          </a:p>
        </p:txBody>
      </p:sp>
    </p:spTree>
    <p:extLst>
      <p:ext uri="{BB962C8B-B14F-4D97-AF65-F5344CB8AC3E}">
        <p14:creationId xmlns:p14="http://schemas.microsoft.com/office/powerpoint/2010/main" val="3599446605"/>
      </p:ext>
    </p:extLst>
  </p:cSld>
  <p:clrMapOvr>
    <a:masterClrMapping/>
  </p:clrMapOvr>
  <p:transition>
    <p:cover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bg1"/>
            </a:solidFill>
          </a:ln>
        </p:spPr>
        <p:txBody>
          <a:bodyPr>
            <a:normAutofit/>
          </a:bodyPr>
          <a:lstStyle/>
          <a:p>
            <a:r>
              <a:rPr lang="it-IT" b="1" dirty="0">
                <a:latin typeface="Arial" panose="020B0604020202020204" pitchFamily="34" charset="0"/>
                <a:cs typeface="Arial" panose="020B0604020202020204" pitchFamily="34" charset="0"/>
              </a:rPr>
              <a:t>UMANIZZAZIONE DEL CANE</a:t>
            </a:r>
          </a:p>
        </p:txBody>
      </p:sp>
      <p:sp>
        <p:nvSpPr>
          <p:cNvPr id="3" name="Segnaposto contenuto 2"/>
          <p:cNvSpPr>
            <a:spLocks noGrp="1"/>
          </p:cNvSpPr>
          <p:nvPr>
            <p:ph idx="1"/>
          </p:nvPr>
        </p:nvSpPr>
        <p:spPr>
          <a:xfrm>
            <a:off x="395536" y="1988840"/>
            <a:ext cx="8229600" cy="452596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just"/>
            <a:r>
              <a:rPr lang="it-IT" dirty="0">
                <a:solidFill>
                  <a:schemeClr val="tx1"/>
                </a:solidFill>
                <a:latin typeface="Arial" panose="020B0604020202020204" pitchFamily="34" charset="0"/>
                <a:cs typeface="Arial" panose="020B0604020202020204" pitchFamily="34" charset="0"/>
              </a:rPr>
              <a:t>Processo di </a:t>
            </a:r>
            <a:r>
              <a:rPr lang="it-IT" dirty="0" err="1">
                <a:solidFill>
                  <a:schemeClr val="tx1"/>
                </a:solidFill>
                <a:latin typeface="Arial" panose="020B0604020202020204" pitchFamily="34" charset="0"/>
                <a:cs typeface="Arial" panose="020B0604020202020204" pitchFamily="34" charset="0"/>
              </a:rPr>
              <a:t>antropomorfizzazione</a:t>
            </a:r>
            <a:r>
              <a:rPr lang="it-IT" dirty="0">
                <a:solidFill>
                  <a:schemeClr val="tx1"/>
                </a:solidFill>
                <a:latin typeface="Arial" panose="020B0604020202020204" pitchFamily="34" charset="0"/>
                <a:cs typeface="Arial" panose="020B0604020202020204" pitchFamily="34" charset="0"/>
              </a:rPr>
              <a:t> nella seconda metà del Novecento </a:t>
            </a:r>
            <a:r>
              <a:rPr lang="it-IT" dirty="0" err="1">
                <a:solidFill>
                  <a:schemeClr val="tx1"/>
                </a:solidFill>
                <a:latin typeface="Arial" panose="020B0604020202020204" pitchFamily="34" charset="0"/>
                <a:cs typeface="Arial" panose="020B0604020202020204" pitchFamily="34" charset="0"/>
              </a:rPr>
              <a:t>spt</a:t>
            </a:r>
            <a:r>
              <a:rPr lang="it-IT" dirty="0">
                <a:solidFill>
                  <a:schemeClr val="tx1"/>
                </a:solidFill>
                <a:latin typeface="Arial" panose="020B0604020202020204" pitchFamily="34" charset="0"/>
                <a:cs typeface="Arial" panose="020B0604020202020204" pitchFamily="34" charset="0"/>
              </a:rPr>
              <a:t> frutto della cultura disneyana</a:t>
            </a:r>
          </a:p>
          <a:p>
            <a:pPr algn="just"/>
            <a:endParaRPr lang="it-IT" dirty="0">
              <a:solidFill>
                <a:schemeClr val="tx1"/>
              </a:solidFill>
              <a:latin typeface="Arial" panose="020B0604020202020204" pitchFamily="34" charset="0"/>
              <a:cs typeface="Arial" panose="020B0604020202020204" pitchFamily="34" charset="0"/>
            </a:endParaRPr>
          </a:p>
          <a:p>
            <a:pPr algn="just"/>
            <a:r>
              <a:rPr lang="it-IT" dirty="0">
                <a:solidFill>
                  <a:schemeClr val="tx1"/>
                </a:solidFill>
                <a:latin typeface="Arial" panose="020B0604020202020204" pitchFamily="34" charset="0"/>
                <a:cs typeface="Arial" panose="020B0604020202020204" pitchFamily="34" charset="0"/>
              </a:rPr>
              <a:t>Famiglia sempre meno caratterizzata dalla presenza di figli- PROCESSO </a:t>
            </a:r>
            <a:r>
              <a:rPr lang="it-IT" dirty="0" err="1">
                <a:solidFill>
                  <a:schemeClr val="tx1"/>
                </a:solidFill>
                <a:latin typeface="Arial" panose="020B0604020202020204" pitchFamily="34" charset="0"/>
                <a:cs typeface="Arial" panose="020B0604020202020204" pitchFamily="34" charset="0"/>
              </a:rPr>
              <a:t>DI</a:t>
            </a:r>
            <a:r>
              <a:rPr lang="it-IT" dirty="0">
                <a:solidFill>
                  <a:schemeClr val="tx1"/>
                </a:solidFill>
                <a:latin typeface="Arial" panose="020B0604020202020204" pitchFamily="34" charset="0"/>
                <a:cs typeface="Arial" panose="020B0604020202020204" pitchFamily="34" charset="0"/>
              </a:rPr>
              <a:t> </a:t>
            </a:r>
            <a:r>
              <a:rPr lang="it-IT" b="1" dirty="0">
                <a:solidFill>
                  <a:schemeClr val="tx1"/>
                </a:solidFill>
                <a:latin typeface="Arial" panose="020B0604020202020204" pitchFamily="34" charset="0"/>
                <a:cs typeface="Arial" panose="020B0604020202020204" pitchFamily="34" charset="0"/>
              </a:rPr>
              <a:t>SURROGAZIONE</a:t>
            </a:r>
          </a:p>
        </p:txBody>
      </p:sp>
    </p:spTree>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latin typeface="Calibri" panose="020F0502020204030204" pitchFamily="34" charset="0"/>
                <a:cs typeface="Calibri" panose="020F0502020204030204" pitchFamily="34" charset="0"/>
              </a:rPr>
              <a:t>Felicità per un animale</a:t>
            </a:r>
          </a:p>
        </p:txBody>
      </p:sp>
      <p:sp>
        <p:nvSpPr>
          <p:cNvPr id="3" name="Segnaposto contenuto 2"/>
          <p:cNvSpPr>
            <a:spLocks noGrp="1"/>
          </p:cNvSpPr>
          <p:nvPr>
            <p:ph idx="1"/>
          </p:nvPr>
        </p:nvSpPr>
        <p:spPr>
          <a:xfrm>
            <a:off x="609599" y="1556792"/>
            <a:ext cx="6347714" cy="4484571"/>
          </a:xfrm>
        </p:spPr>
        <p:txBody>
          <a:bodyPr>
            <a:normAutofit fontScale="92500" lnSpcReduction="10000"/>
          </a:bodyPr>
          <a:lstStyle/>
          <a:p>
            <a:pPr algn="just"/>
            <a:r>
              <a:rPr lang="it-IT" dirty="0">
                <a:latin typeface="Calibri" panose="020F0502020204030204" pitchFamily="34" charset="0"/>
                <a:cs typeface="Calibri" panose="020F0502020204030204" pitchFamily="34" charset="0"/>
              </a:rPr>
              <a:t>Felice è un gatto che può rincorrere topi e lucertole in un prato, un labrador che può lanciarsi in un’ansa di un fiume, un rottweiler mentre fa il gioco del tira-molla… insomma è felice perché e nella misura in cui può esprimere la sua natura più profonda. Ecco allora che seguendo questa interpretazione, tutta etologica, ci rendiamo conto di quanto limitativa sia la nostra visione di benessere tutta incentrata sui bisogni fisiologici, sulla cura e sulle attenzioni parentali, sul legame affettivo, sulla visione distraente del gioco. C’è molto più antropomorfismo in questa negazione della felicità di quanto ci sarebbe nell’ammettere in modo semplice e diretto che ogni animale e, nel caso del cane, ogni razza si aspetta dalla vita non di rimanere sotto una campana dorata di welfare e di coccole, non di restare nel dolce far niente di un nido caldo, perennemente legato in uno stato di attaccamento permanente a una base sicura, bensì di poter esprimere le proprie motivazioni, vale a dire di tradurre in azioni e in attività la propria natura.</a:t>
            </a:r>
          </a:p>
          <a:p>
            <a:endParaRPr lang="it-IT" b="1" dirty="0"/>
          </a:p>
        </p:txBody>
      </p:sp>
    </p:spTree>
    <p:extLst>
      <p:ext uri="{BB962C8B-B14F-4D97-AF65-F5344CB8AC3E}">
        <p14:creationId xmlns:p14="http://schemas.microsoft.com/office/powerpoint/2010/main" val="3551442513"/>
      </p:ext>
    </p:extLst>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latin typeface="AR BLANCA" panose="02000000000000000000" pitchFamily="2" charset="0"/>
              </a:rPr>
              <a:t>  </a:t>
            </a:r>
            <a:r>
              <a:rPr lang="it-IT" b="1" dirty="0">
                <a:latin typeface="Calibri" panose="020F0502020204030204" pitchFamily="34" charset="0"/>
                <a:cs typeface="Calibri" panose="020F0502020204030204" pitchFamily="34" charset="0"/>
              </a:rPr>
              <a:t>BENESSERE CONDIVISO</a:t>
            </a:r>
          </a:p>
        </p:txBody>
      </p:sp>
      <p:sp>
        <p:nvSpPr>
          <p:cNvPr id="3" name="Segnaposto contenuto 2"/>
          <p:cNvSpPr>
            <a:spLocks noGrp="1"/>
          </p:cNvSpPr>
          <p:nvPr>
            <p:ph idx="1"/>
          </p:nvPr>
        </p:nvSpPr>
        <p:spPr/>
        <p:txBody>
          <a:bodyPr>
            <a:normAutofit/>
          </a:bodyPr>
          <a:lstStyle/>
          <a:p>
            <a:pPr marL="514350" indent="-514350">
              <a:buFont typeface="+mj-lt"/>
              <a:buAutoNum type="arabicPeriod"/>
            </a:pPr>
            <a:r>
              <a:rPr lang="it-IT" sz="2800" dirty="0">
                <a:latin typeface="Calibri" panose="020F0502020204030204" pitchFamily="34" charset="0"/>
                <a:cs typeface="Calibri" panose="020F0502020204030204" pitchFamily="34" charset="0"/>
              </a:rPr>
              <a:t>Lavoro sulla calma</a:t>
            </a:r>
          </a:p>
          <a:p>
            <a:pPr marL="514350" indent="-514350">
              <a:buFont typeface="+mj-lt"/>
              <a:buAutoNum type="arabicPeriod"/>
            </a:pPr>
            <a:r>
              <a:rPr lang="it-IT" sz="2800" dirty="0">
                <a:latin typeface="Calibri" panose="020F0502020204030204" pitchFamily="34" charset="0"/>
                <a:cs typeface="Calibri" panose="020F0502020204030204" pitchFamily="34" charset="0"/>
              </a:rPr>
              <a:t>Attività fisica insieme</a:t>
            </a:r>
          </a:p>
          <a:p>
            <a:pPr marL="514350" indent="-514350">
              <a:buFont typeface="+mj-lt"/>
              <a:buAutoNum type="arabicPeriod"/>
            </a:pPr>
            <a:r>
              <a:rPr lang="it-IT" sz="2800" dirty="0">
                <a:latin typeface="Calibri" panose="020F0502020204030204" pitchFamily="34" charset="0"/>
                <a:cs typeface="Calibri" panose="020F0502020204030204" pitchFamily="34" charset="0"/>
              </a:rPr>
              <a:t>Lavoro sulla </a:t>
            </a:r>
            <a:r>
              <a:rPr lang="it-IT" sz="2800" dirty="0" err="1">
                <a:latin typeface="Calibri" panose="020F0502020204030204" pitchFamily="34" charset="0"/>
                <a:cs typeface="Calibri" panose="020F0502020204030204" pitchFamily="34" charset="0"/>
              </a:rPr>
              <a:t>prosocialità</a:t>
            </a:r>
            <a:endParaRPr lang="it-IT" sz="2800" dirty="0">
              <a:latin typeface="Calibri" panose="020F0502020204030204" pitchFamily="34" charset="0"/>
              <a:cs typeface="Calibri" panose="020F0502020204030204" pitchFamily="34" charset="0"/>
            </a:endParaRPr>
          </a:p>
          <a:p>
            <a:pPr marL="514350" indent="-514350">
              <a:buFont typeface="+mj-lt"/>
              <a:buAutoNum type="arabicPeriod"/>
            </a:pPr>
            <a:r>
              <a:rPr lang="it-IT" sz="2800" dirty="0" err="1">
                <a:latin typeface="Calibri" panose="020F0502020204030204" pitchFamily="34" charset="0"/>
                <a:cs typeface="Calibri" panose="020F0502020204030204" pitchFamily="34" charset="0"/>
              </a:rPr>
              <a:t>Problem</a:t>
            </a:r>
            <a:r>
              <a:rPr lang="it-IT" sz="2800" dirty="0">
                <a:latin typeface="Calibri" panose="020F0502020204030204" pitchFamily="34" charset="0"/>
                <a:cs typeface="Calibri" panose="020F0502020204030204" pitchFamily="34" charset="0"/>
              </a:rPr>
              <a:t> </a:t>
            </a:r>
            <a:r>
              <a:rPr lang="it-IT" sz="2800" dirty="0" err="1">
                <a:latin typeface="Calibri" panose="020F0502020204030204" pitchFamily="34" charset="0"/>
                <a:cs typeface="Calibri" panose="020F0502020204030204" pitchFamily="34" charset="0"/>
              </a:rPr>
              <a:t>solving</a:t>
            </a:r>
            <a:endParaRPr lang="it-IT" sz="2800" dirty="0">
              <a:latin typeface="Calibri" panose="020F0502020204030204" pitchFamily="34" charset="0"/>
              <a:cs typeface="Calibri" panose="020F0502020204030204" pitchFamily="34" charset="0"/>
            </a:endParaRPr>
          </a:p>
          <a:p>
            <a:pPr marL="514350" indent="-514350">
              <a:buFont typeface="+mj-lt"/>
              <a:buAutoNum type="arabicPeriod"/>
            </a:pPr>
            <a:r>
              <a:rPr lang="it-IT" sz="2800" dirty="0" err="1">
                <a:latin typeface="Calibri" panose="020F0502020204030204" pitchFamily="34" charset="0"/>
                <a:cs typeface="Calibri" panose="020F0502020204030204" pitchFamily="34" charset="0"/>
              </a:rPr>
              <a:t>Mobility</a:t>
            </a:r>
            <a:r>
              <a:rPr lang="it-IT" sz="2800" dirty="0">
                <a:latin typeface="Calibri" panose="020F0502020204030204" pitchFamily="34" charset="0"/>
                <a:cs typeface="Calibri" panose="020F0502020204030204" pitchFamily="34" charset="0"/>
              </a:rPr>
              <a:t> dog</a:t>
            </a:r>
          </a:p>
        </p:txBody>
      </p:sp>
    </p:spTree>
    <p:extLst>
      <p:ext uri="{BB962C8B-B14F-4D97-AF65-F5344CB8AC3E}">
        <p14:creationId xmlns:p14="http://schemas.microsoft.com/office/powerpoint/2010/main" val="3800337967"/>
      </p:ext>
    </p:extLst>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411760" y="4881489"/>
            <a:ext cx="4680520" cy="400110"/>
          </a:xfrm>
          <a:prstGeom prst="rect">
            <a:avLst/>
          </a:prstGeom>
          <a:noFill/>
        </p:spPr>
        <p:txBody>
          <a:bodyPr wrap="square" rtlCol="0">
            <a:spAutoFit/>
          </a:bodyPr>
          <a:lstStyle/>
          <a:p>
            <a:r>
              <a:rPr lang="it-IT" sz="2000" b="1" dirty="0">
                <a:latin typeface="Calibri" panose="020F0502020204030204" pitchFamily="34" charset="0"/>
                <a:cs typeface="Calibri" panose="020F0502020204030204" pitchFamily="34" charset="0"/>
              </a:rPr>
              <a:t>PIACERE DI CONOSCERTI!</a:t>
            </a:r>
          </a:p>
        </p:txBody>
      </p:sp>
      <p:pic>
        <p:nvPicPr>
          <p:cNvPr id="5" name="Immagine 4">
            <a:extLst>
              <a:ext uri="{FF2B5EF4-FFF2-40B4-BE49-F238E27FC236}">
                <a16:creationId xmlns:a16="http://schemas.microsoft.com/office/drawing/2014/main" id="{AD8025A0-D976-476C-B68D-F54171F5A6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1412776"/>
            <a:ext cx="4968552" cy="3085936"/>
          </a:xfrm>
          <a:prstGeom prst="rect">
            <a:avLst/>
          </a:prstGeom>
        </p:spPr>
      </p:pic>
    </p:spTree>
    <p:extLst>
      <p:ext uri="{BB962C8B-B14F-4D97-AF65-F5344CB8AC3E}">
        <p14:creationId xmlns:p14="http://schemas.microsoft.com/office/powerpoint/2010/main" val="4231702953"/>
      </p:ext>
    </p:extLst>
  </p:cSld>
  <p:clrMapOvr>
    <a:masterClrMapping/>
  </p:clrMapOvr>
  <p:transition>
    <p:cover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1628800"/>
            <a:ext cx="7200800" cy="3416320"/>
          </a:xfrm>
          <a:prstGeom prst="rect">
            <a:avLst/>
          </a:prstGeom>
        </p:spPr>
        <p:txBody>
          <a:bodyPr wrap="square">
            <a:spAutoFit/>
          </a:bodyPr>
          <a:lstStyle/>
          <a:p>
            <a:pPr marL="514350" indent="-514350">
              <a:buNone/>
            </a:pPr>
            <a:r>
              <a:rPr lang="it-IT" sz="2400" dirty="0">
                <a:latin typeface="Calibri" panose="020F0502020204030204" pitchFamily="34" charset="0"/>
                <a:cs typeface="Calibri" panose="020F0502020204030204" pitchFamily="34" charset="0"/>
              </a:rPr>
              <a:t>Nel </a:t>
            </a:r>
            <a:r>
              <a:rPr lang="it-IT" sz="2400" dirty="0" err="1">
                <a:latin typeface="Calibri" panose="020F0502020204030204" pitchFamily="34" charset="0"/>
                <a:cs typeface="Calibri" panose="020F0502020204030204" pitchFamily="34" charset="0"/>
              </a:rPr>
              <a:t>Brambell</a:t>
            </a:r>
            <a:r>
              <a:rPr lang="it-IT" sz="2400" dirty="0">
                <a:latin typeface="Calibri" panose="020F0502020204030204" pitchFamily="34" charset="0"/>
                <a:cs typeface="Calibri" panose="020F0502020204030204" pitchFamily="34" charset="0"/>
              </a:rPr>
              <a:t> Report ( 1965 ) furono elencate le cinque libertà necessarie per non mettere a rischio lo stato di benessere di un animale:</a:t>
            </a:r>
          </a:p>
          <a:p>
            <a:pPr marL="514350" indent="-514350">
              <a:buFont typeface="+mj-lt"/>
              <a:buAutoNum type="arabicPeriod"/>
            </a:pPr>
            <a:r>
              <a:rPr lang="it-IT" sz="2400" dirty="0">
                <a:latin typeface="Calibri" panose="020F0502020204030204" pitchFamily="34" charset="0"/>
                <a:cs typeface="Calibri" panose="020F0502020204030204" pitchFamily="34" charset="0"/>
              </a:rPr>
              <a:t>Libero dalla </a:t>
            </a:r>
            <a:r>
              <a:rPr lang="it-IT" sz="2400" b="1" dirty="0">
                <a:solidFill>
                  <a:srgbClr val="92D050"/>
                </a:solidFill>
                <a:latin typeface="Calibri" panose="020F0502020204030204" pitchFamily="34" charset="0"/>
                <a:cs typeface="Calibri" panose="020F0502020204030204" pitchFamily="34" charset="0"/>
              </a:rPr>
              <a:t>fame </a:t>
            </a:r>
            <a:r>
              <a:rPr lang="it-IT" sz="2400" dirty="0">
                <a:latin typeface="Calibri" panose="020F0502020204030204" pitchFamily="34" charset="0"/>
                <a:cs typeface="Calibri" panose="020F0502020204030204" pitchFamily="34" charset="0"/>
              </a:rPr>
              <a:t>e dalla </a:t>
            </a:r>
            <a:r>
              <a:rPr lang="it-IT" sz="2400" b="1" dirty="0">
                <a:solidFill>
                  <a:srgbClr val="92D050"/>
                </a:solidFill>
                <a:latin typeface="Calibri" panose="020F0502020204030204" pitchFamily="34" charset="0"/>
                <a:cs typeface="Calibri" panose="020F0502020204030204" pitchFamily="34" charset="0"/>
              </a:rPr>
              <a:t>sete</a:t>
            </a:r>
            <a:r>
              <a:rPr lang="it-IT" sz="2400" dirty="0">
                <a:solidFill>
                  <a:srgbClr val="FF0000"/>
                </a:solidFill>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a:t>
            </a:r>
          </a:p>
          <a:p>
            <a:pPr marL="514350" indent="-514350">
              <a:buFont typeface="+mj-lt"/>
              <a:buAutoNum type="arabicPeriod"/>
            </a:pPr>
            <a:r>
              <a:rPr lang="it-IT" sz="2400" dirty="0">
                <a:latin typeface="Calibri" panose="020F0502020204030204" pitchFamily="34" charset="0"/>
                <a:cs typeface="Calibri" panose="020F0502020204030204" pitchFamily="34" charset="0"/>
              </a:rPr>
              <a:t>Libero da </a:t>
            </a:r>
            <a:r>
              <a:rPr lang="it-IT" sz="2400" b="1" dirty="0">
                <a:solidFill>
                  <a:srgbClr val="92D050"/>
                </a:solidFill>
                <a:latin typeface="Calibri" panose="020F0502020204030204" pitchFamily="34" charset="0"/>
                <a:cs typeface="Calibri" panose="020F0502020204030204" pitchFamily="34" charset="0"/>
              </a:rPr>
              <a:t>fastidi</a:t>
            </a:r>
            <a:r>
              <a:rPr lang="it-IT" sz="2400" b="1" dirty="0">
                <a:solidFill>
                  <a:srgbClr val="FF0000"/>
                </a:solidFill>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e dal </a:t>
            </a:r>
            <a:r>
              <a:rPr lang="it-IT" sz="2400" b="1" dirty="0">
                <a:solidFill>
                  <a:srgbClr val="92D050"/>
                </a:solidFill>
                <a:latin typeface="Calibri" panose="020F0502020204030204" pitchFamily="34" charset="0"/>
                <a:cs typeface="Calibri" panose="020F0502020204030204" pitchFamily="34" charset="0"/>
              </a:rPr>
              <a:t>dolore</a:t>
            </a:r>
            <a:r>
              <a:rPr lang="it-IT" sz="2400" b="1" dirty="0">
                <a:solidFill>
                  <a:srgbClr val="FF0000"/>
                </a:solidFill>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a:t>
            </a:r>
          </a:p>
          <a:p>
            <a:pPr marL="514350" indent="-514350">
              <a:buFont typeface="+mj-lt"/>
              <a:buAutoNum type="arabicPeriod"/>
            </a:pPr>
            <a:r>
              <a:rPr lang="it-IT" sz="2400" dirty="0">
                <a:latin typeface="Calibri" panose="020F0502020204030204" pitchFamily="34" charset="0"/>
                <a:cs typeface="Calibri" panose="020F0502020204030204" pitchFamily="34" charset="0"/>
              </a:rPr>
              <a:t>Libero da </a:t>
            </a:r>
            <a:r>
              <a:rPr lang="it-IT" sz="2400" b="1" dirty="0">
                <a:solidFill>
                  <a:srgbClr val="92D050"/>
                </a:solidFill>
                <a:latin typeface="Calibri" panose="020F0502020204030204" pitchFamily="34" charset="0"/>
                <a:cs typeface="Calibri" panose="020F0502020204030204" pitchFamily="34" charset="0"/>
              </a:rPr>
              <a:t>traumi</a:t>
            </a:r>
            <a:r>
              <a:rPr lang="it-IT" sz="2400" dirty="0">
                <a:latin typeface="Calibri" panose="020F0502020204030204" pitchFamily="34" charset="0"/>
                <a:cs typeface="Calibri" panose="020F0502020204030204" pitchFamily="34" charset="0"/>
              </a:rPr>
              <a:t> e </a:t>
            </a:r>
            <a:r>
              <a:rPr lang="it-IT" sz="2400" b="1" dirty="0">
                <a:solidFill>
                  <a:srgbClr val="92D050"/>
                </a:solidFill>
                <a:latin typeface="Calibri" panose="020F0502020204030204" pitchFamily="34" charset="0"/>
                <a:cs typeface="Calibri" panose="020F0502020204030204" pitchFamily="34" charset="0"/>
              </a:rPr>
              <a:t>malattie</a:t>
            </a:r>
            <a:r>
              <a:rPr lang="it-IT" sz="2400" dirty="0">
                <a:latin typeface="Calibri" panose="020F0502020204030204" pitchFamily="34" charset="0"/>
                <a:cs typeface="Calibri" panose="020F0502020204030204" pitchFamily="34" charset="0"/>
              </a:rPr>
              <a:t> ;</a:t>
            </a:r>
          </a:p>
          <a:p>
            <a:pPr marL="514350" indent="-514350">
              <a:buFont typeface="+mj-lt"/>
              <a:buAutoNum type="arabicPeriod"/>
            </a:pPr>
            <a:r>
              <a:rPr lang="it-IT" sz="2400" dirty="0">
                <a:latin typeface="Calibri" panose="020F0502020204030204" pitchFamily="34" charset="0"/>
                <a:cs typeface="Calibri" panose="020F0502020204030204" pitchFamily="34" charset="0"/>
              </a:rPr>
              <a:t>Libero dalla </a:t>
            </a:r>
            <a:r>
              <a:rPr lang="it-IT" sz="2400" b="1" dirty="0">
                <a:solidFill>
                  <a:srgbClr val="92D050"/>
                </a:solidFill>
                <a:latin typeface="Calibri" panose="020F0502020204030204" pitchFamily="34" charset="0"/>
                <a:cs typeface="Calibri" panose="020F0502020204030204" pitchFamily="34" charset="0"/>
              </a:rPr>
              <a:t>paura</a:t>
            </a:r>
            <a:r>
              <a:rPr lang="it-IT" sz="2400" dirty="0">
                <a:latin typeface="Calibri" panose="020F0502020204030204" pitchFamily="34" charset="0"/>
                <a:cs typeface="Calibri" panose="020F0502020204030204" pitchFamily="34" charset="0"/>
              </a:rPr>
              <a:t> e dallo </a:t>
            </a:r>
            <a:r>
              <a:rPr lang="it-IT" sz="2400" b="1" dirty="0">
                <a:solidFill>
                  <a:srgbClr val="92D050"/>
                </a:solidFill>
                <a:latin typeface="Calibri" panose="020F0502020204030204" pitchFamily="34" charset="0"/>
                <a:cs typeface="Calibri" panose="020F0502020204030204" pitchFamily="34" charset="0"/>
              </a:rPr>
              <a:t>stress</a:t>
            </a:r>
            <a:r>
              <a:rPr lang="it-IT" sz="2400" dirty="0">
                <a:solidFill>
                  <a:srgbClr val="FF0000"/>
                </a:solidFill>
                <a:latin typeface="Calibri" panose="020F0502020204030204" pitchFamily="34" charset="0"/>
                <a:cs typeface="Calibri" panose="020F0502020204030204" pitchFamily="34" charset="0"/>
              </a:rPr>
              <a:t> </a:t>
            </a:r>
            <a:r>
              <a:rPr lang="it-IT" sz="2400" dirty="0">
                <a:latin typeface="Calibri" panose="020F0502020204030204" pitchFamily="34" charset="0"/>
                <a:cs typeface="Calibri" panose="020F0502020204030204" pitchFamily="34" charset="0"/>
              </a:rPr>
              <a:t>;</a:t>
            </a:r>
          </a:p>
          <a:p>
            <a:pPr marL="514350" indent="-514350">
              <a:buFont typeface="+mj-lt"/>
              <a:buAutoNum type="arabicPeriod"/>
            </a:pPr>
            <a:r>
              <a:rPr lang="it-IT" sz="2400" dirty="0">
                <a:latin typeface="Calibri" panose="020F0502020204030204" pitchFamily="34" charset="0"/>
                <a:cs typeface="Calibri" panose="020F0502020204030204" pitchFamily="34" charset="0"/>
              </a:rPr>
              <a:t>Libero di esprimere la maggior parte dei </a:t>
            </a:r>
            <a:r>
              <a:rPr lang="it-IT" sz="2400" b="1" dirty="0">
                <a:solidFill>
                  <a:srgbClr val="92D050"/>
                </a:solidFill>
                <a:latin typeface="Calibri" panose="020F0502020204030204" pitchFamily="34" charset="0"/>
                <a:cs typeface="Calibri" panose="020F0502020204030204" pitchFamily="34" charset="0"/>
              </a:rPr>
              <a:t>modelli comportamentali</a:t>
            </a:r>
            <a:r>
              <a:rPr lang="it-IT" sz="2400" dirty="0">
                <a:solidFill>
                  <a:srgbClr val="92D05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120930372"/>
      </p:ext>
    </p:extLst>
  </p:cSld>
  <p:clrMapOvr>
    <a:masterClrMapping/>
  </p:clrMapOvr>
  <p:transition>
    <p:cover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052736"/>
            <a:ext cx="6768752" cy="495520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pPr algn="just">
              <a:buNone/>
            </a:pPr>
            <a:r>
              <a:rPr lang="it-IT" sz="2400" dirty="0">
                <a:latin typeface="Calibri" panose="020F0502020204030204" pitchFamily="34" charset="0"/>
                <a:cs typeface="Calibri" panose="020F0502020204030204" pitchFamily="34" charset="0"/>
              </a:rPr>
              <a:t>L’approccio era di </a:t>
            </a:r>
            <a:r>
              <a:rPr lang="it-IT" sz="2400" dirty="0">
                <a:solidFill>
                  <a:srgbClr val="92D050"/>
                </a:solidFill>
                <a:latin typeface="Calibri" panose="020F0502020204030204" pitchFamily="34" charset="0"/>
                <a:cs typeface="Calibri" panose="020F0502020204030204" pitchFamily="34" charset="0"/>
              </a:rPr>
              <a:t>tipo protezionistico </a:t>
            </a:r>
            <a:r>
              <a:rPr lang="it-IT" sz="2400" dirty="0">
                <a:latin typeface="Calibri" panose="020F0502020204030204" pitchFamily="34" charset="0"/>
                <a:cs typeface="Calibri" panose="020F0502020204030204" pitchFamily="34" charset="0"/>
              </a:rPr>
              <a:t>ovvero volto  a tutelare l’animale come essere indifeso rispetto al protettore e quindi percepito come essere inferiore.</a:t>
            </a:r>
          </a:p>
          <a:p>
            <a:pPr algn="just">
              <a:buNone/>
            </a:pPr>
            <a:endParaRPr lang="it-IT" sz="2400" dirty="0">
              <a:latin typeface="Calibri" panose="020F0502020204030204" pitchFamily="34" charset="0"/>
              <a:cs typeface="Calibri" panose="020F0502020204030204" pitchFamily="34" charset="0"/>
            </a:endParaRPr>
          </a:p>
          <a:p>
            <a:pPr algn="just">
              <a:buNone/>
            </a:pPr>
            <a:r>
              <a:rPr lang="it-IT" sz="2400" dirty="0">
                <a:latin typeface="Calibri" panose="020F0502020204030204" pitchFamily="34" charset="0"/>
                <a:cs typeface="Calibri" panose="020F0502020204030204" pitchFamily="34" charset="0"/>
              </a:rPr>
              <a:t>Oggi gli animali sono considerati </a:t>
            </a:r>
            <a:r>
              <a:rPr lang="it-IT" sz="2400" dirty="0">
                <a:solidFill>
                  <a:srgbClr val="92D050"/>
                </a:solidFill>
                <a:latin typeface="Calibri" panose="020F0502020204030204" pitchFamily="34" charset="0"/>
                <a:cs typeface="Calibri" panose="020F0502020204030204" pitchFamily="34" charset="0"/>
              </a:rPr>
              <a:t>esseri senzienti </a:t>
            </a:r>
            <a:r>
              <a:rPr lang="it-IT" sz="2400" dirty="0">
                <a:solidFill>
                  <a:schemeClr val="tx1"/>
                </a:solidFill>
                <a:latin typeface="Calibri" panose="020F0502020204030204" pitchFamily="34" charset="0"/>
                <a:cs typeface="Calibri" panose="020F0502020204030204" pitchFamily="34" charset="0"/>
              </a:rPr>
              <a:t>(</a:t>
            </a:r>
            <a:r>
              <a:rPr lang="it-IT" sz="2400" dirty="0">
                <a:latin typeface="Calibri" panose="020F0502020204030204" pitchFamily="34" charset="0"/>
                <a:cs typeface="Calibri" panose="020F0502020204030204" pitchFamily="34" charset="0"/>
              </a:rPr>
              <a:t>consapevoli del corpo e quindi del dolore, della </a:t>
            </a:r>
            <a:r>
              <a:rPr lang="it-IT" sz="2400" dirty="0" err="1">
                <a:latin typeface="Calibri" panose="020F0502020204030204" pitchFamily="34" charset="0"/>
                <a:cs typeface="Calibri" panose="020F0502020204030204" pitchFamily="34" charset="0"/>
              </a:rPr>
              <a:t>sensorialità</a:t>
            </a:r>
            <a:r>
              <a:rPr lang="it-IT" sz="2400" dirty="0">
                <a:latin typeface="Calibri" panose="020F0502020204030204" pitchFamily="34" charset="0"/>
                <a:cs typeface="Calibri" panose="020F0502020204030204" pitchFamily="34" charset="0"/>
              </a:rPr>
              <a:t> e degli stati emozionali). I diritti da non ledere per garantire benessere agli animali non sono solo legati ad una vita non sofferente ma anche all’offrire la possibilità ad ogni individuo di far prosperare le caratteristiche intrinseche alla sua specie-specificità e alla sua singolarità.</a:t>
            </a:r>
          </a:p>
          <a:p>
            <a:endParaRPr lang="it-IT" sz="2800" dirty="0"/>
          </a:p>
        </p:txBody>
      </p:sp>
    </p:spTree>
  </p:cSld>
  <p:clrMapOvr>
    <a:masterClrMapping/>
  </p:clrMapOvr>
  <p:transition>
    <p:cover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err="1">
                <a:latin typeface="Arial" panose="020B0604020202020204" pitchFamily="34" charset="0"/>
                <a:cs typeface="Arial" panose="020B0604020202020204" pitchFamily="34" charset="0"/>
              </a:rPr>
              <a:t>PNEI:</a:t>
            </a:r>
            <a:r>
              <a:rPr lang="it-IT" sz="1800" b="1" dirty="0" err="1">
                <a:latin typeface="Arial" panose="020B0604020202020204" pitchFamily="34" charset="0"/>
                <a:cs typeface="Arial" panose="020B0604020202020204" pitchFamily="34" charset="0"/>
              </a:rPr>
              <a:t>psiconeuroendocrinoimmunologia</a:t>
            </a:r>
            <a:endParaRPr lang="it-IT" b="1" dirty="0">
              <a:latin typeface="Arial" panose="020B0604020202020204" pitchFamily="34" charset="0"/>
              <a:cs typeface="Arial" panose="020B0604020202020204" pitchFamily="34" charset="0"/>
            </a:endParaRPr>
          </a:p>
        </p:txBody>
      </p:sp>
      <p:sp>
        <p:nvSpPr>
          <p:cNvPr id="3" name="Segnaposto contenuto 2"/>
          <p:cNvSpPr>
            <a:spLocks noGrp="1"/>
          </p:cNvSpPr>
          <p:nvPr>
            <p:ph idx="1"/>
          </p:nvPr>
        </p:nvSpPr>
        <p:spPr/>
        <p:txBody>
          <a:bodyPr>
            <a:normAutofit/>
          </a:bodyPr>
          <a:lstStyle/>
          <a:p>
            <a:pPr marL="0" indent="0">
              <a:buNone/>
            </a:pPr>
            <a:r>
              <a:rPr lang="it-IT" dirty="0">
                <a:latin typeface="Calibri" panose="020F0502020204030204" pitchFamily="34" charset="0"/>
                <a:cs typeface="Calibri" panose="020F0502020204030204" pitchFamily="34" charset="0"/>
              </a:rPr>
              <a:t>La </a:t>
            </a:r>
            <a:r>
              <a:rPr lang="it-IT" b="1" dirty="0">
                <a:latin typeface="Calibri" panose="020F0502020204030204" pitchFamily="34" charset="0"/>
                <a:cs typeface="Calibri" panose="020F0502020204030204" pitchFamily="34" charset="0"/>
              </a:rPr>
              <a:t>PNEI </a:t>
            </a:r>
            <a:r>
              <a:rPr lang="it-IT" dirty="0">
                <a:latin typeface="Calibri" panose="020F0502020204030204" pitchFamily="34" charset="0"/>
                <a:cs typeface="Calibri" panose="020F0502020204030204" pitchFamily="34" charset="0"/>
              </a:rPr>
              <a:t>nasce negli anni ‘70 come</a:t>
            </a:r>
          </a:p>
          <a:p>
            <a:pPr marL="0" indent="0">
              <a:buNone/>
            </a:pPr>
            <a:r>
              <a:rPr lang="it-IT" dirty="0">
                <a:latin typeface="Calibri" panose="020F0502020204030204" pitchFamily="34" charset="0"/>
                <a:cs typeface="Calibri" panose="020F0502020204030204" pitchFamily="34" charset="0"/>
              </a:rPr>
              <a:t>un modo nuovo di interpretare</a:t>
            </a:r>
          </a:p>
          <a:p>
            <a:pPr marL="0" indent="0">
              <a:buNone/>
            </a:pPr>
            <a:r>
              <a:rPr lang="it-IT" dirty="0">
                <a:latin typeface="Calibri" panose="020F0502020204030204" pitchFamily="34" charset="0"/>
                <a:cs typeface="Calibri" panose="020F0502020204030204" pitchFamily="34" charset="0"/>
              </a:rPr>
              <a:t>discipline scientifiche diverse come</a:t>
            </a:r>
          </a:p>
          <a:p>
            <a:pPr marL="0" indent="0">
              <a:buNone/>
            </a:pPr>
            <a:r>
              <a:rPr lang="it-IT" dirty="0">
                <a:solidFill>
                  <a:srgbClr val="92D050"/>
                </a:solidFill>
                <a:latin typeface="Calibri" panose="020F0502020204030204" pitchFamily="34" charset="0"/>
                <a:cs typeface="Calibri" panose="020F0502020204030204" pitchFamily="34" charset="0"/>
              </a:rPr>
              <a:t>le scienze comportamentali</a:t>
            </a:r>
          </a:p>
          <a:p>
            <a:pPr marL="0" indent="0">
              <a:buNone/>
            </a:pPr>
            <a:r>
              <a:rPr lang="it-IT" dirty="0">
                <a:solidFill>
                  <a:srgbClr val="92D050"/>
                </a:solidFill>
                <a:latin typeface="Calibri" panose="020F0502020204030204" pitchFamily="34" charset="0"/>
                <a:cs typeface="Calibri" panose="020F0502020204030204" pitchFamily="34" charset="0"/>
              </a:rPr>
              <a:t>le neuroscienze</a:t>
            </a:r>
          </a:p>
          <a:p>
            <a:pPr marL="0" indent="0">
              <a:buNone/>
            </a:pPr>
            <a:r>
              <a:rPr lang="it-IT" dirty="0">
                <a:solidFill>
                  <a:srgbClr val="92D050"/>
                </a:solidFill>
                <a:latin typeface="Calibri" panose="020F0502020204030204" pitchFamily="34" charset="0"/>
                <a:cs typeface="Calibri" panose="020F0502020204030204" pitchFamily="34" charset="0"/>
              </a:rPr>
              <a:t>l'endocrinologia</a:t>
            </a:r>
          </a:p>
          <a:p>
            <a:pPr marL="0" indent="0">
              <a:buNone/>
            </a:pPr>
            <a:r>
              <a:rPr lang="it-IT" dirty="0">
                <a:solidFill>
                  <a:srgbClr val="92D050"/>
                </a:solidFill>
                <a:latin typeface="Calibri" panose="020F0502020204030204" pitchFamily="34" charset="0"/>
                <a:cs typeface="Calibri" panose="020F0502020204030204" pitchFamily="34" charset="0"/>
              </a:rPr>
              <a:t>l'immunologia.</a:t>
            </a:r>
          </a:p>
        </p:txBody>
      </p:sp>
    </p:spTree>
    <p:extLst>
      <p:ext uri="{BB962C8B-B14F-4D97-AF65-F5344CB8AC3E}">
        <p14:creationId xmlns:p14="http://schemas.microsoft.com/office/powerpoint/2010/main" val="2414201651"/>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755576" y="1772816"/>
            <a:ext cx="5976664" cy="4524315"/>
          </a:xfrm>
          <a:prstGeom prst="rect">
            <a:avLst/>
          </a:prstGeom>
        </p:spPr>
        <p:txBody>
          <a:bodyPr wrap="square">
            <a:spAutoFit/>
          </a:bodyPr>
          <a:lstStyle/>
          <a:p>
            <a:pPr algn="ctr"/>
            <a:r>
              <a:rPr lang="it-IT" sz="3200" dirty="0">
                <a:latin typeface="Calibri" panose="020F0502020204030204" pitchFamily="34" charset="0"/>
                <a:cs typeface="Calibri" panose="020F0502020204030204" pitchFamily="34" charset="0"/>
              </a:rPr>
              <a:t>La base della PNEI consiste nello</a:t>
            </a:r>
          </a:p>
          <a:p>
            <a:pPr algn="ctr"/>
            <a:r>
              <a:rPr lang="it-IT" sz="3200" dirty="0">
                <a:latin typeface="Calibri" panose="020F0502020204030204" pitchFamily="34" charset="0"/>
                <a:cs typeface="Calibri" panose="020F0502020204030204" pitchFamily="34" charset="0"/>
              </a:rPr>
              <a:t>studio delle interazioni reciproche tra</a:t>
            </a:r>
          </a:p>
          <a:p>
            <a:pPr algn="just"/>
            <a:endParaRPr lang="it-IT" sz="3200" b="1" dirty="0">
              <a:solidFill>
                <a:srgbClr val="FF0000"/>
              </a:solidFill>
              <a:latin typeface="Arial" panose="020B0604020202020204" pitchFamily="34" charset="0"/>
              <a:cs typeface="Arial" panose="020B0604020202020204" pitchFamily="34" charset="0"/>
            </a:endParaRPr>
          </a:p>
          <a:p>
            <a:pPr algn="ctr"/>
            <a:r>
              <a:rPr lang="it-IT" sz="3200" dirty="0">
                <a:solidFill>
                  <a:srgbClr val="92D050"/>
                </a:solidFill>
                <a:latin typeface="Arial" panose="020B0604020202020204" pitchFamily="34" charset="0"/>
                <a:cs typeface="Arial" panose="020B0604020202020204" pitchFamily="34" charset="0"/>
              </a:rPr>
              <a:t>attività mentale</a:t>
            </a:r>
          </a:p>
          <a:p>
            <a:pPr algn="ctr"/>
            <a:r>
              <a:rPr lang="it-IT" sz="3200" dirty="0">
                <a:solidFill>
                  <a:srgbClr val="92D050"/>
                </a:solidFill>
                <a:latin typeface="Arial" panose="020B0604020202020204" pitchFamily="34" charset="0"/>
                <a:cs typeface="Arial" panose="020B0604020202020204" pitchFamily="34" charset="0"/>
              </a:rPr>
              <a:t> comportamento</a:t>
            </a:r>
          </a:p>
          <a:p>
            <a:pPr algn="ctr"/>
            <a:r>
              <a:rPr lang="it-IT" sz="3200" dirty="0">
                <a:solidFill>
                  <a:srgbClr val="92D050"/>
                </a:solidFill>
                <a:latin typeface="Arial" panose="020B0604020202020204" pitchFamily="34" charset="0"/>
                <a:cs typeface="Arial" panose="020B0604020202020204" pitchFamily="34" charset="0"/>
              </a:rPr>
              <a:t>sistema nervoso</a:t>
            </a:r>
          </a:p>
          <a:p>
            <a:pPr algn="ctr"/>
            <a:r>
              <a:rPr lang="it-IT" sz="3200" dirty="0">
                <a:solidFill>
                  <a:srgbClr val="92D050"/>
                </a:solidFill>
                <a:latin typeface="Arial" panose="020B0604020202020204" pitchFamily="34" charset="0"/>
                <a:cs typeface="Arial" panose="020B0604020202020204" pitchFamily="34" charset="0"/>
              </a:rPr>
              <a:t> sistema endocrino</a:t>
            </a:r>
          </a:p>
          <a:p>
            <a:pPr algn="ctr"/>
            <a:r>
              <a:rPr lang="it-IT" sz="3200" dirty="0">
                <a:solidFill>
                  <a:srgbClr val="92D050"/>
                </a:solidFill>
                <a:latin typeface="Arial" panose="020B0604020202020204" pitchFamily="34" charset="0"/>
                <a:cs typeface="Arial" panose="020B0604020202020204" pitchFamily="34" charset="0"/>
              </a:rPr>
              <a:t>reattività immunitaria</a:t>
            </a:r>
          </a:p>
        </p:txBody>
      </p:sp>
    </p:spTree>
    <p:extLst>
      <p:ext uri="{BB962C8B-B14F-4D97-AF65-F5344CB8AC3E}">
        <p14:creationId xmlns:p14="http://schemas.microsoft.com/office/powerpoint/2010/main" val="778686631"/>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1916832"/>
            <a:ext cx="6192688" cy="3046988"/>
          </a:xfrm>
          <a:prstGeom prst="rect">
            <a:avLst/>
          </a:prstGeom>
        </p:spPr>
        <p:txBody>
          <a:bodyPr wrap="square">
            <a:spAutoFit/>
          </a:bodyPr>
          <a:lstStyle/>
          <a:p>
            <a:pPr algn="just"/>
            <a:r>
              <a:rPr lang="it-IT" sz="2400" dirty="0">
                <a:latin typeface="Calibri" panose="020F0502020204030204" pitchFamily="34" charset="0"/>
                <a:cs typeface="Calibri" panose="020F0502020204030204" pitchFamily="34" charset="0"/>
              </a:rPr>
              <a:t>Per la </a:t>
            </a:r>
            <a:r>
              <a:rPr lang="it-IT" sz="2400" b="1" dirty="0">
                <a:latin typeface="Calibri" panose="020F0502020204030204" pitchFamily="34" charset="0"/>
                <a:cs typeface="Calibri" panose="020F0502020204030204" pitchFamily="34" charset="0"/>
              </a:rPr>
              <a:t>PNEI</a:t>
            </a:r>
            <a:r>
              <a:rPr lang="it-IT" sz="2400" dirty="0">
                <a:latin typeface="Calibri" panose="020F0502020204030204" pitchFamily="34" charset="0"/>
                <a:cs typeface="Calibri" panose="020F0502020204030204" pitchFamily="34" charset="0"/>
              </a:rPr>
              <a:t> l'organismo è costituito da una organizzazione gerarchica dinamica.</a:t>
            </a:r>
          </a:p>
          <a:p>
            <a:pPr algn="just"/>
            <a:r>
              <a:rPr lang="it-IT" sz="2400" dirty="0">
                <a:latin typeface="Calibri" panose="020F0502020204030204" pitchFamily="34" charset="0"/>
                <a:cs typeface="Calibri" panose="020F0502020204030204" pitchFamily="34" charset="0"/>
              </a:rPr>
              <a:t>I rapporti tra centri "superiori" ed "inferiori", tra "comando" ed "effettore" si realizza in una immensa rete di interconnessioni dove la causa produce l'effetto, ma allo stesso tempo l'effetto diventa causa grazie a meccanismi </a:t>
            </a:r>
            <a:r>
              <a:rPr lang="it-IT" sz="2400" dirty="0" err="1">
                <a:latin typeface="Calibri" panose="020F0502020204030204" pitchFamily="34" charset="0"/>
                <a:cs typeface="Calibri" panose="020F0502020204030204" pitchFamily="34" charset="0"/>
              </a:rPr>
              <a:t>controregolatori</a:t>
            </a:r>
            <a:r>
              <a:rPr lang="it-IT" sz="24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67078943"/>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ctr"/>
            <a:r>
              <a:rPr lang="it-IT" sz="7200" b="1" dirty="0">
                <a:solidFill>
                  <a:srgbClr val="92D050"/>
                </a:solidFill>
                <a:latin typeface="Calibri" panose="020F0502020204030204" pitchFamily="34" charset="0"/>
                <a:cs typeface="Calibri" panose="020F0502020204030204" pitchFamily="34" charset="0"/>
              </a:rPr>
              <a:t>BENESSERE</a:t>
            </a:r>
          </a:p>
        </p:txBody>
      </p:sp>
      <p:sp>
        <p:nvSpPr>
          <p:cNvPr id="3" name="Segnaposto contenuto 2"/>
          <p:cNvSpPr>
            <a:spLocks noGrp="1"/>
          </p:cNvSpPr>
          <p:nvPr>
            <p:ph idx="1"/>
          </p:nvPr>
        </p:nvSpPr>
        <p:spPr>
          <a:xfrm>
            <a:off x="556333" y="2564904"/>
            <a:ext cx="6103899" cy="4499992"/>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514350" indent="-514350">
              <a:buFont typeface="+mj-lt"/>
              <a:buAutoNum type="arabicPeriod"/>
            </a:pPr>
            <a:r>
              <a:rPr lang="it-IT" sz="4400" b="1" dirty="0">
                <a:solidFill>
                  <a:srgbClr val="92D050"/>
                </a:solidFill>
                <a:latin typeface="Calibri" panose="020F0502020204030204" pitchFamily="34" charset="0"/>
                <a:cs typeface="Calibri" panose="020F0502020204030204" pitchFamily="34" charset="0"/>
              </a:rPr>
              <a:t>FISICO</a:t>
            </a:r>
          </a:p>
          <a:p>
            <a:pPr marL="514350" indent="-514350">
              <a:buFont typeface="+mj-lt"/>
              <a:buAutoNum type="arabicPeriod"/>
            </a:pPr>
            <a:r>
              <a:rPr lang="it-IT" sz="4400" b="1" dirty="0">
                <a:solidFill>
                  <a:srgbClr val="92D050"/>
                </a:solidFill>
                <a:latin typeface="Calibri" panose="020F0502020204030204" pitchFamily="34" charset="0"/>
                <a:cs typeface="Calibri" panose="020F0502020204030204" pitchFamily="34" charset="0"/>
              </a:rPr>
              <a:t>MENTALE</a:t>
            </a:r>
          </a:p>
          <a:p>
            <a:pPr marL="514350" indent="-514350">
              <a:buFont typeface="+mj-lt"/>
              <a:buAutoNum type="arabicPeriod"/>
            </a:pPr>
            <a:r>
              <a:rPr lang="it-IT" sz="4400" b="1" dirty="0">
                <a:solidFill>
                  <a:srgbClr val="92D050"/>
                </a:solidFill>
                <a:latin typeface="Calibri" panose="020F0502020204030204" pitchFamily="34" charset="0"/>
                <a:cs typeface="Calibri" panose="020F0502020204030204" pitchFamily="34" charset="0"/>
              </a:rPr>
              <a:t>RELAZIONALE</a:t>
            </a:r>
          </a:p>
          <a:p>
            <a:pPr marL="514350" indent="-514350">
              <a:buNone/>
            </a:pPr>
            <a:endParaRPr lang="it-IT" dirty="0"/>
          </a:p>
        </p:txBody>
      </p:sp>
    </p:spTree>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889" y="245740"/>
            <a:ext cx="8229600" cy="1095028"/>
          </a:xfrm>
        </p:spPr>
        <p:txBody>
          <a:bodyPr/>
          <a:lstStyle/>
          <a:p>
            <a:pPr algn="ctr"/>
            <a:r>
              <a:rPr lang="it-IT" b="1" dirty="0">
                <a:latin typeface="Arial" panose="020B0604020202020204" pitchFamily="34" charset="0"/>
                <a:cs typeface="Arial" panose="020B0604020202020204" pitchFamily="34" charset="0"/>
              </a:rPr>
              <a:t>BENESSERE FISICO</a:t>
            </a:r>
          </a:p>
        </p:txBody>
      </p:sp>
      <p:sp>
        <p:nvSpPr>
          <p:cNvPr id="3" name="Segnaposto contenuto 2"/>
          <p:cNvSpPr>
            <a:spLocks noGrp="1"/>
          </p:cNvSpPr>
          <p:nvPr>
            <p:ph idx="1"/>
          </p:nvPr>
        </p:nvSpPr>
        <p:spPr>
          <a:xfrm>
            <a:off x="251520" y="1378492"/>
            <a:ext cx="3682752" cy="4932040"/>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514350" indent="-514350">
              <a:buNone/>
            </a:pPr>
            <a:r>
              <a:rPr lang="it-IT" b="1" dirty="0">
                <a:solidFill>
                  <a:srgbClr val="92D050"/>
                </a:solidFill>
                <a:latin typeface="Arial" panose="020B0604020202020204" pitchFamily="34" charset="0"/>
                <a:cs typeface="Arial" panose="020B0604020202020204" pitchFamily="34" charset="0"/>
              </a:rPr>
              <a:t>AMBIENTE </a:t>
            </a:r>
            <a:r>
              <a:rPr lang="it-IT" b="1" dirty="0" err="1">
                <a:solidFill>
                  <a:srgbClr val="92D050"/>
                </a:solidFill>
                <a:latin typeface="Arial" panose="020B0604020202020204" pitchFamily="34" charset="0"/>
                <a:cs typeface="Arial" panose="020B0604020202020204" pitchFamily="34" charset="0"/>
              </a:rPr>
              <a:t>DI</a:t>
            </a:r>
            <a:r>
              <a:rPr lang="it-IT" b="1" dirty="0">
                <a:solidFill>
                  <a:srgbClr val="92D050"/>
                </a:solidFill>
                <a:latin typeface="Arial" panose="020B0604020202020204" pitchFamily="34" charset="0"/>
                <a:cs typeface="Arial" panose="020B0604020202020204" pitchFamily="34" charset="0"/>
              </a:rPr>
              <a:t> VITA</a:t>
            </a:r>
          </a:p>
          <a:p>
            <a:pPr marL="514350" indent="-514350"/>
            <a:r>
              <a:rPr lang="it-IT" dirty="0">
                <a:latin typeface="Calibri" panose="020F0502020204030204" pitchFamily="34" charset="0"/>
                <a:cs typeface="Calibri" panose="020F0502020204030204" pitchFamily="34" charset="0"/>
              </a:rPr>
              <a:t>Temperatura</a:t>
            </a:r>
          </a:p>
          <a:p>
            <a:pPr marL="514350" indent="-514350"/>
            <a:r>
              <a:rPr lang="it-IT" dirty="0">
                <a:latin typeface="Calibri" panose="020F0502020204030204" pitchFamily="34" charset="0"/>
                <a:cs typeface="Calibri" panose="020F0502020204030204" pitchFamily="34" charset="0"/>
              </a:rPr>
              <a:t>Umidità</a:t>
            </a:r>
          </a:p>
          <a:p>
            <a:pPr marL="514350" indent="-514350"/>
            <a:r>
              <a:rPr lang="it-IT" dirty="0">
                <a:latin typeface="Calibri" panose="020F0502020204030204" pitchFamily="34" charset="0"/>
                <a:cs typeface="Calibri" panose="020F0502020204030204" pitchFamily="34" charset="0"/>
              </a:rPr>
              <a:t>Correnti d’aria</a:t>
            </a:r>
          </a:p>
          <a:p>
            <a:pPr marL="514350" indent="-514350"/>
            <a:r>
              <a:rPr lang="it-IT" dirty="0">
                <a:latin typeface="Calibri" panose="020F0502020204030204" pitchFamily="34" charset="0"/>
                <a:cs typeface="Calibri" panose="020F0502020204030204" pitchFamily="34" charset="0"/>
              </a:rPr>
              <a:t>Pulizia e disinfestazione</a:t>
            </a:r>
          </a:p>
          <a:p>
            <a:pPr marL="514350" indent="-514350"/>
            <a:r>
              <a:rPr lang="it-IT" dirty="0">
                <a:latin typeface="Calibri" panose="020F0502020204030204" pitchFamily="34" charset="0"/>
                <a:cs typeface="Calibri" panose="020F0502020204030204" pitchFamily="34" charset="0"/>
              </a:rPr>
              <a:t>Numero di conviventi</a:t>
            </a:r>
          </a:p>
          <a:p>
            <a:pPr marL="514350" indent="-514350"/>
            <a:r>
              <a:rPr lang="it-IT" dirty="0">
                <a:latin typeface="Calibri" panose="020F0502020204030204" pitchFamily="34" charset="0"/>
                <a:cs typeface="Calibri" panose="020F0502020204030204" pitchFamily="34" charset="0"/>
              </a:rPr>
              <a:t>Specie conviventi</a:t>
            </a:r>
          </a:p>
          <a:p>
            <a:pPr marL="514350" indent="-514350"/>
            <a:r>
              <a:rPr lang="it-IT" dirty="0">
                <a:latin typeface="Calibri" panose="020F0502020204030204" pitchFamily="34" charset="0"/>
                <a:cs typeface="Calibri" panose="020F0502020204030204" pitchFamily="34" charset="0"/>
              </a:rPr>
              <a:t>Competizione, minaccia</a:t>
            </a:r>
          </a:p>
          <a:p>
            <a:pPr marL="514350" indent="-514350"/>
            <a:r>
              <a:rPr lang="it-IT" dirty="0">
                <a:latin typeface="Calibri" panose="020F0502020204030204" pitchFamily="34" charset="0"/>
                <a:cs typeface="Calibri" panose="020F0502020204030204" pitchFamily="34" charset="0"/>
              </a:rPr>
              <a:t>Sicurezza</a:t>
            </a:r>
          </a:p>
          <a:p>
            <a:pPr marL="514350" indent="-514350"/>
            <a:r>
              <a:rPr lang="it-IT" dirty="0">
                <a:latin typeface="Calibri" panose="020F0502020204030204" pitchFamily="34" charset="0"/>
                <a:cs typeface="Calibri" panose="020F0502020204030204" pitchFamily="34" charset="0"/>
              </a:rPr>
              <a:t>Substrato adeguato per camminare, riposare, esplorare</a:t>
            </a:r>
          </a:p>
          <a:p>
            <a:pPr marL="514350" indent="-514350">
              <a:buNone/>
            </a:pPr>
            <a:endParaRPr lang="it-IT" dirty="0">
              <a:latin typeface="Calibri" panose="020F0502020204030204" pitchFamily="34" charset="0"/>
              <a:cs typeface="Calibri" panose="020F0502020204030204" pitchFamily="34" charset="0"/>
            </a:endParaRPr>
          </a:p>
          <a:p>
            <a:pPr marL="514350" indent="-514350">
              <a:buNone/>
            </a:pPr>
            <a:r>
              <a:rPr lang="it-IT" b="1" dirty="0">
                <a:solidFill>
                  <a:srgbClr val="92D050"/>
                </a:solidFill>
                <a:latin typeface="Calibri" panose="020F0502020204030204" pitchFamily="34" charset="0"/>
                <a:cs typeface="Calibri" panose="020F0502020204030204" pitchFamily="34" charset="0"/>
              </a:rPr>
              <a:t>ALIMENTAZIONE</a:t>
            </a:r>
          </a:p>
          <a:p>
            <a:pPr marL="514350" indent="-514350"/>
            <a:r>
              <a:rPr lang="it-IT" dirty="0">
                <a:latin typeface="Calibri" panose="020F0502020204030204" pitchFamily="34" charset="0"/>
                <a:cs typeface="Calibri" panose="020F0502020204030204" pitchFamily="34" charset="0"/>
              </a:rPr>
              <a:t>Numero di pasti</a:t>
            </a:r>
          </a:p>
          <a:p>
            <a:pPr marL="514350" indent="-514350"/>
            <a:r>
              <a:rPr lang="it-IT" dirty="0">
                <a:latin typeface="Calibri" panose="020F0502020204030204" pitchFamily="34" charset="0"/>
                <a:cs typeface="Calibri" panose="020F0502020204030204" pitchFamily="34" charset="0"/>
              </a:rPr>
              <a:t>Composizione</a:t>
            </a:r>
          </a:p>
          <a:p>
            <a:pPr marL="514350" indent="-514350">
              <a:buNone/>
            </a:pPr>
            <a:endParaRPr lang="it-IT" dirty="0"/>
          </a:p>
          <a:p>
            <a:pPr marL="514350" indent="-514350"/>
            <a:endParaRPr lang="it-IT" dirty="0"/>
          </a:p>
          <a:p>
            <a:pPr marL="1314450" lvl="2" indent="-514350">
              <a:buNone/>
            </a:pPr>
            <a:endParaRPr lang="it-IT" dirty="0"/>
          </a:p>
        </p:txBody>
      </p:sp>
      <p:sp>
        <p:nvSpPr>
          <p:cNvPr id="4" name="Segnaposto contenuto 2"/>
          <p:cNvSpPr txBox="1">
            <a:spLocks/>
          </p:cNvSpPr>
          <p:nvPr/>
        </p:nvSpPr>
        <p:spPr>
          <a:xfrm>
            <a:off x="4644008" y="1412776"/>
            <a:ext cx="3682752" cy="442798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vert="horz">
            <a:normAutofit fontScale="85000" lnSpcReduction="20000"/>
          </a:bodyPr>
          <a:lstStyle/>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it-IT" sz="2400" b="1" i="0" u="none" strike="noStrike" kern="1200" cap="none" spc="0" normalizeH="0" baseline="0" noProof="0" dirty="0">
                <a:ln>
                  <a:noFill/>
                </a:ln>
                <a:solidFill>
                  <a:srgbClr val="92D050"/>
                </a:solidFill>
                <a:effectLst/>
                <a:uLnTx/>
                <a:uFillTx/>
                <a:latin typeface="Calibri" panose="020F0502020204030204" pitchFamily="34" charset="0"/>
                <a:cs typeface="Calibri" panose="020F0502020204030204" pitchFamily="34" charset="0"/>
              </a:rPr>
              <a:t>BISOGNI FISIOLOGICI</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Arial" pitchFamily="34" charset="0"/>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Ginnastica funzionale: tono muscolare, drenaggio linfatico, mediatori </a:t>
            </a:r>
            <a:r>
              <a:rPr kumimoji="0" lang="it-IT" sz="2600" b="0" i="0" u="none" strike="noStrike" kern="1200" cap="none" spc="0" normalizeH="0" baseline="0" noProof="0" dirty="0" err="1">
                <a:ln>
                  <a:noFill/>
                </a:ln>
                <a:solidFill>
                  <a:schemeClr val="tx1"/>
                </a:solidFill>
                <a:effectLst/>
                <a:uLnTx/>
                <a:uFillTx/>
                <a:latin typeface="Calibri Light" panose="020F0302020204030204" pitchFamily="34" charset="0"/>
                <a:cs typeface="Calibri Light" panose="020F0302020204030204" pitchFamily="34" charset="0"/>
              </a:rPr>
              <a:t>endorfinici</a:t>
            </a:r>
            <a:endPar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endPar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endParaRP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None/>
              <a:tabLst/>
              <a:defRPr/>
            </a:pPr>
            <a:r>
              <a:rPr kumimoji="0" lang="it-IT" sz="2400" b="1" i="0" u="none" strike="noStrike" kern="1200" cap="none" spc="0" normalizeH="0" baseline="0" noProof="0" dirty="0">
                <a:ln>
                  <a:noFill/>
                </a:ln>
                <a:solidFill>
                  <a:srgbClr val="92D050"/>
                </a:solidFill>
                <a:effectLst/>
                <a:uLnTx/>
                <a:uFillTx/>
                <a:latin typeface="Calibri" panose="020F0502020204030204" pitchFamily="34" charset="0"/>
                <a:cs typeface="Calibri" panose="020F0502020204030204" pitchFamily="34" charset="0"/>
              </a:rPr>
              <a:t>CURE IGIENICO-SANITARIE</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Stato di salute generale</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Profilassi</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Sterilizzazione/castrazione</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Controllo del peso</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Stato di salute dentale</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r>
              <a:rPr kumimoji="0" lang="it-IT" sz="2600" b="0" i="0" u="none" strike="noStrike" kern="1200" cap="none" spc="0" normalizeH="0" baseline="0" noProof="0" dirty="0">
                <a:ln>
                  <a:noFill/>
                </a:ln>
                <a:solidFill>
                  <a:schemeClr val="tx1"/>
                </a:solidFill>
                <a:effectLst/>
                <a:uLnTx/>
                <a:uFillTx/>
                <a:latin typeface="Calibri Light" panose="020F0302020204030204" pitchFamily="34" charset="0"/>
                <a:cs typeface="Calibri Light" panose="020F0302020204030204" pitchFamily="34" charset="0"/>
              </a:rPr>
              <a:t>dolore</a:t>
            </a:r>
          </a:p>
          <a:p>
            <a:pPr marL="514350" marR="0" lvl="0" indent="-51435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it-IT" sz="26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1314450" marR="0" lvl="2" indent="-514350" algn="l" defTabSz="914400" rtl="0" eaLnBrk="1" fontAlgn="auto" latinLnBrk="0" hangingPunct="1">
              <a:lnSpc>
                <a:spcPct val="100000"/>
              </a:lnSpc>
              <a:spcBef>
                <a:spcPts val="300"/>
              </a:spcBef>
              <a:spcAft>
                <a:spcPts val="0"/>
              </a:spcAft>
              <a:buClr>
                <a:schemeClr val="accent2">
                  <a:shade val="50000"/>
                </a:schemeClr>
              </a:buClr>
              <a:buSzPct val="85000"/>
              <a:buFont typeface="Wingdings 2"/>
              <a:buNone/>
              <a:tabLst/>
              <a:defRPr/>
            </a:pPr>
            <a:endParaRPr kumimoji="0" lang="it-IT" sz="21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cover dir="r"/>
  </p:transition>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2183</TotalTime>
  <Words>1190</Words>
  <Application>Microsoft Office PowerPoint</Application>
  <PresentationFormat>Presentazione su schermo (4:3)</PresentationFormat>
  <Paragraphs>163</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 BLANCA</vt:lpstr>
      <vt:lpstr>Arial</vt:lpstr>
      <vt:lpstr>Calibri</vt:lpstr>
      <vt:lpstr>Calibri Light</vt:lpstr>
      <vt:lpstr>Trebuchet MS</vt:lpstr>
      <vt:lpstr>Wingdings 2</vt:lpstr>
      <vt:lpstr>Wingdings 3</vt:lpstr>
      <vt:lpstr>Sfaccettatura</vt:lpstr>
      <vt:lpstr>Presentazione standard di PowerPoint</vt:lpstr>
      <vt:lpstr>APPROCCIO COGNITIVO ZOOANTROPOLOGICO</vt:lpstr>
      <vt:lpstr>Presentazione standard di PowerPoint</vt:lpstr>
      <vt:lpstr>Presentazione standard di PowerPoint</vt:lpstr>
      <vt:lpstr>PNEI:psiconeuroendocrinoimmunologia</vt:lpstr>
      <vt:lpstr>Presentazione standard di PowerPoint</vt:lpstr>
      <vt:lpstr>Presentazione standard di PowerPoint</vt:lpstr>
      <vt:lpstr>BENESSERE</vt:lpstr>
      <vt:lpstr>BENESSERE FISICO</vt:lpstr>
      <vt:lpstr>BENESSERE MENTALE</vt:lpstr>
      <vt:lpstr>MOTIVAZIONI</vt:lpstr>
      <vt:lpstr>Presentazione standard di PowerPoint</vt:lpstr>
      <vt:lpstr>MOTIVAZIONI DELLE RAZZE </vt:lpstr>
      <vt:lpstr>EMOZIONI</vt:lpstr>
      <vt:lpstr>ARAUSAL O ATTIVAZIONE</vt:lpstr>
      <vt:lpstr>BENESSERE RELAZIONALE</vt:lpstr>
      <vt:lpstr>Presentazione standard di PowerPoint</vt:lpstr>
      <vt:lpstr>IL “CANE BAMBINO”</vt:lpstr>
      <vt:lpstr>IL CANE PUPAZZO</vt:lpstr>
      <vt:lpstr>UMANIZZAZIONE DEL CANE</vt:lpstr>
      <vt:lpstr>Felicità per un animale</vt:lpstr>
      <vt:lpstr>  BENESSERE CONDIVISO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BENESSERE DEL CANE</dc:title>
  <dc:creator>Valentina Renso</dc:creator>
  <cp:lastModifiedBy>Valentina Renso</cp:lastModifiedBy>
  <cp:revision>242</cp:revision>
  <dcterms:created xsi:type="dcterms:W3CDTF">2011-09-07T11:06:52Z</dcterms:created>
  <dcterms:modified xsi:type="dcterms:W3CDTF">2025-10-01T09:58:05Z</dcterms:modified>
</cp:coreProperties>
</file>