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97" r:id="rId2"/>
    <p:sldId id="285" r:id="rId3"/>
    <p:sldId id="299" r:id="rId4"/>
    <p:sldId id="281" r:id="rId5"/>
    <p:sldId id="274" r:id="rId6"/>
    <p:sldId id="275" r:id="rId7"/>
    <p:sldId id="259" r:id="rId8"/>
    <p:sldId id="310" r:id="rId9"/>
    <p:sldId id="321" r:id="rId10"/>
    <p:sldId id="323" r:id="rId11"/>
    <p:sldId id="324" r:id="rId12"/>
    <p:sldId id="319" r:id="rId13"/>
    <p:sldId id="317" r:id="rId14"/>
    <p:sldId id="311" r:id="rId15"/>
    <p:sldId id="325" r:id="rId16"/>
    <p:sldId id="276" r:id="rId17"/>
  </p:sldIdLst>
  <p:sldSz cx="7559675" cy="1069181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9D00E32-0624-4722-874E-07CBF41B23D2}">
          <p14:sldIdLst>
            <p14:sldId id="297"/>
            <p14:sldId id="285"/>
            <p14:sldId id="299"/>
            <p14:sldId id="281"/>
            <p14:sldId id="274"/>
            <p14:sldId id="275"/>
            <p14:sldId id="259"/>
            <p14:sldId id="310"/>
            <p14:sldId id="321"/>
            <p14:sldId id="323"/>
            <p14:sldId id="324"/>
            <p14:sldId id="319"/>
            <p14:sldId id="317"/>
            <p14:sldId id="311"/>
            <p14:sldId id="325"/>
          </p14:sldIdLst>
        </p14:section>
        <p14:section name="Sezione senza titolo" id="{769C5E96-C936-4620-AC5C-3BD0579AA6AD}">
          <p14:sldIdLst>
            <p14:sldId id="276"/>
          </p14:sldIdLst>
        </p14:section>
      </p14:sectionLst>
    </p:ext>
    <p:ext uri="{EFAFB233-063F-42B5-8137-9DF3F51BA10A}">
      <p15:sldGuideLst xmlns:p15="http://schemas.microsoft.com/office/powerpoint/2012/main">
        <p15:guide id="1" orient="horz" pos="3367" userDrawn="1">
          <p15:clr>
            <a:srgbClr val="A4A3A4"/>
          </p15:clr>
        </p15:guide>
        <p15:guide id="2" pos="2381" userDrawn="1">
          <p15:clr>
            <a:srgbClr val="A4A3A4"/>
          </p15:clr>
        </p15:guide>
        <p15:guide id="3" orient="horz" pos="3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5FF"/>
    <a:srgbClr val="24B1C8"/>
    <a:srgbClr val="CD5E3B"/>
    <a:srgbClr val="FE1200"/>
    <a:srgbClr val="000000"/>
    <a:srgbClr val="FF6600"/>
    <a:srgbClr val="FFCC00"/>
    <a:srgbClr val="00CC66"/>
    <a:srgbClr val="24B1D2"/>
    <a:srgbClr val="09A7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17" autoAdjust="0"/>
    <p:restoredTop sz="93716" autoAdjust="0"/>
  </p:normalViewPr>
  <p:slideViewPr>
    <p:cSldViewPr snapToGrid="0">
      <p:cViewPr varScale="1">
        <p:scale>
          <a:sx n="70" d="100"/>
          <a:sy n="70" d="100"/>
        </p:scale>
        <p:origin x="2940" y="48"/>
      </p:cViewPr>
      <p:guideLst>
        <p:guide orient="horz" pos="3367"/>
        <p:guide pos="2381"/>
        <p:guide orient="horz" pos="3413"/>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26" d="100"/>
        <a:sy n="126" d="100"/>
      </p:scale>
      <p:origin x="0" y="-69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3508"/>
          </a:xfrm>
          <a:prstGeom prst="rect">
            <a:avLst/>
          </a:prstGeom>
        </p:spPr>
        <p:txBody>
          <a:bodyPr vert="horz" lIns="99031" tIns="49515" rIns="99031" bIns="49515" rtlCol="0"/>
          <a:lstStyle>
            <a:lvl1pPr algn="l">
              <a:defRPr sz="1300"/>
            </a:lvl1pPr>
          </a:lstStyle>
          <a:p>
            <a:endParaRPr lang="it-IT"/>
          </a:p>
        </p:txBody>
      </p:sp>
      <p:sp>
        <p:nvSpPr>
          <p:cNvPr id="3" name="Segnaposto data 2"/>
          <p:cNvSpPr>
            <a:spLocks noGrp="1"/>
          </p:cNvSpPr>
          <p:nvPr>
            <p:ph type="dt" idx="1"/>
          </p:nvPr>
        </p:nvSpPr>
        <p:spPr>
          <a:xfrm>
            <a:off x="4021294" y="0"/>
            <a:ext cx="3076363" cy="513508"/>
          </a:xfrm>
          <a:prstGeom prst="rect">
            <a:avLst/>
          </a:prstGeom>
        </p:spPr>
        <p:txBody>
          <a:bodyPr vert="horz" lIns="99031" tIns="49515" rIns="99031" bIns="49515" rtlCol="0"/>
          <a:lstStyle>
            <a:lvl1pPr algn="r">
              <a:defRPr sz="1300"/>
            </a:lvl1pPr>
          </a:lstStyle>
          <a:p>
            <a:fld id="{41FA5FAF-80C8-4437-A582-78FD74E01C44}" type="datetimeFigureOut">
              <a:rPr lang="it-IT" smtClean="0"/>
              <a:t>01/07/2022</a:t>
            </a:fld>
            <a:endParaRPr lang="it-IT"/>
          </a:p>
        </p:txBody>
      </p:sp>
      <p:sp>
        <p:nvSpPr>
          <p:cNvPr id="4" name="Segnaposto immagine diapositiva 3"/>
          <p:cNvSpPr>
            <a:spLocks noGrp="1" noRot="1" noChangeAspect="1"/>
          </p:cNvSpPr>
          <p:nvPr>
            <p:ph type="sldImg" idx="2"/>
          </p:nvPr>
        </p:nvSpPr>
        <p:spPr>
          <a:xfrm>
            <a:off x="2328863" y="1279525"/>
            <a:ext cx="2441575" cy="3452813"/>
          </a:xfrm>
          <a:prstGeom prst="rect">
            <a:avLst/>
          </a:prstGeom>
          <a:noFill/>
          <a:ln w="12700">
            <a:solidFill>
              <a:prstClr val="black"/>
            </a:solidFill>
          </a:ln>
        </p:spPr>
        <p:txBody>
          <a:bodyPr vert="horz" lIns="99031" tIns="49515" rIns="99031" bIns="49515" rtlCol="0" anchor="ctr"/>
          <a:lstStyle/>
          <a:p>
            <a:endParaRPr lang="it-IT"/>
          </a:p>
        </p:txBody>
      </p:sp>
      <p:sp>
        <p:nvSpPr>
          <p:cNvPr id="5" name="Segnaposto note 4"/>
          <p:cNvSpPr>
            <a:spLocks noGrp="1"/>
          </p:cNvSpPr>
          <p:nvPr>
            <p:ph type="body" sz="quarter" idx="3"/>
          </p:nvPr>
        </p:nvSpPr>
        <p:spPr>
          <a:xfrm>
            <a:off x="709930" y="4925408"/>
            <a:ext cx="5679440" cy="4029878"/>
          </a:xfrm>
          <a:prstGeom prst="rect">
            <a:avLst/>
          </a:prstGeom>
        </p:spPr>
        <p:txBody>
          <a:bodyPr vert="horz" lIns="99031" tIns="49515" rIns="99031" bIns="49515"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10"/>
            <a:ext cx="3076363" cy="513507"/>
          </a:xfrm>
          <a:prstGeom prst="rect">
            <a:avLst/>
          </a:prstGeom>
        </p:spPr>
        <p:txBody>
          <a:bodyPr vert="horz" lIns="99031" tIns="49515" rIns="99031" bIns="49515"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10"/>
            <a:ext cx="3076363" cy="513507"/>
          </a:xfrm>
          <a:prstGeom prst="rect">
            <a:avLst/>
          </a:prstGeom>
        </p:spPr>
        <p:txBody>
          <a:bodyPr vert="horz" lIns="99031" tIns="49515" rIns="99031" bIns="49515" rtlCol="0" anchor="b"/>
          <a:lstStyle>
            <a:lvl1pPr algn="r">
              <a:defRPr sz="1300"/>
            </a:lvl1pPr>
          </a:lstStyle>
          <a:p>
            <a:fld id="{49083A6A-3360-4D2D-B0E5-A83FF5AB1B04}" type="slidenum">
              <a:rPr lang="it-IT" smtClean="0"/>
              <a:t>‹N›</a:t>
            </a:fld>
            <a:endParaRPr lang="it-IT"/>
          </a:p>
        </p:txBody>
      </p:sp>
    </p:spTree>
    <p:extLst>
      <p:ext uri="{BB962C8B-B14F-4D97-AF65-F5344CB8AC3E}">
        <p14:creationId xmlns:p14="http://schemas.microsoft.com/office/powerpoint/2010/main" val="3956397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SCRIVERE ALMENO IN CALIBRI 115</a:t>
            </a:r>
            <a:endParaRPr lang="it-IT" dirty="0"/>
          </a:p>
        </p:txBody>
      </p:sp>
      <p:sp>
        <p:nvSpPr>
          <p:cNvPr id="4" name="Segnaposto numero diapositiva 3"/>
          <p:cNvSpPr>
            <a:spLocks noGrp="1"/>
          </p:cNvSpPr>
          <p:nvPr>
            <p:ph type="sldNum" sz="quarter" idx="10"/>
          </p:nvPr>
        </p:nvSpPr>
        <p:spPr/>
        <p:txBody>
          <a:bodyPr/>
          <a:lstStyle/>
          <a:p>
            <a:fld id="{49083A6A-3360-4D2D-B0E5-A83FF5AB1B04}" type="slidenum">
              <a:rPr lang="it-IT" smtClean="0"/>
              <a:t>1</a:t>
            </a:fld>
            <a:endParaRPr lang="it-IT"/>
          </a:p>
        </p:txBody>
      </p:sp>
    </p:spTree>
    <p:extLst>
      <p:ext uri="{BB962C8B-B14F-4D97-AF65-F5344CB8AC3E}">
        <p14:creationId xmlns:p14="http://schemas.microsoft.com/office/powerpoint/2010/main" val="403181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9083A6A-3360-4D2D-B0E5-A83FF5AB1B04}" type="slidenum">
              <a:rPr lang="it-IT" smtClean="0"/>
              <a:t>4</a:t>
            </a:fld>
            <a:endParaRPr lang="it-IT"/>
          </a:p>
        </p:txBody>
      </p:sp>
    </p:spTree>
    <p:extLst>
      <p:ext uri="{BB962C8B-B14F-4D97-AF65-F5344CB8AC3E}">
        <p14:creationId xmlns:p14="http://schemas.microsoft.com/office/powerpoint/2010/main" val="279312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9083A6A-3360-4D2D-B0E5-A83FF5AB1B04}" type="slidenum">
              <a:rPr lang="it-IT" smtClean="0"/>
              <a:t>6</a:t>
            </a:fld>
            <a:endParaRPr lang="it-IT"/>
          </a:p>
        </p:txBody>
      </p:sp>
    </p:spTree>
    <p:extLst>
      <p:ext uri="{BB962C8B-B14F-4D97-AF65-F5344CB8AC3E}">
        <p14:creationId xmlns:p14="http://schemas.microsoft.com/office/powerpoint/2010/main" val="2920331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DESCRIZIONE DEI PASSAGGI DI INIEZIONE CON</a:t>
            </a:r>
            <a:r>
              <a:rPr lang="it-IT" baseline="0" dirty="0" smtClean="0"/>
              <a:t> PENNA (vedi standard 2018)</a:t>
            </a:r>
            <a:endParaRPr lang="it-IT" dirty="0"/>
          </a:p>
        </p:txBody>
      </p:sp>
      <p:sp>
        <p:nvSpPr>
          <p:cNvPr id="4" name="Segnaposto numero diapositiva 3"/>
          <p:cNvSpPr>
            <a:spLocks noGrp="1"/>
          </p:cNvSpPr>
          <p:nvPr>
            <p:ph type="sldNum" sz="quarter" idx="10"/>
          </p:nvPr>
        </p:nvSpPr>
        <p:spPr/>
        <p:txBody>
          <a:bodyPr/>
          <a:lstStyle/>
          <a:p>
            <a:fld id="{49083A6A-3360-4D2D-B0E5-A83FF5AB1B04}" type="slidenum">
              <a:rPr lang="it-IT" smtClean="0"/>
              <a:t>7</a:t>
            </a:fld>
            <a:endParaRPr lang="it-IT"/>
          </a:p>
        </p:txBody>
      </p:sp>
    </p:spTree>
    <p:extLst>
      <p:ext uri="{BB962C8B-B14F-4D97-AF65-F5344CB8AC3E}">
        <p14:creationId xmlns:p14="http://schemas.microsoft.com/office/powerpoint/2010/main" val="2387196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9083A6A-3360-4D2D-B0E5-A83FF5AB1B04}" type="slidenum">
              <a:rPr lang="it-IT" smtClean="0"/>
              <a:t>11</a:t>
            </a:fld>
            <a:endParaRPr lang="it-IT"/>
          </a:p>
        </p:txBody>
      </p:sp>
    </p:spTree>
    <p:extLst>
      <p:ext uri="{BB962C8B-B14F-4D97-AF65-F5344CB8AC3E}">
        <p14:creationId xmlns:p14="http://schemas.microsoft.com/office/powerpoint/2010/main" val="23968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9083A6A-3360-4D2D-B0E5-A83FF5AB1B04}" type="slidenum">
              <a:rPr lang="it-IT" smtClean="0"/>
              <a:t>15</a:t>
            </a:fld>
            <a:endParaRPr lang="it-IT"/>
          </a:p>
        </p:txBody>
      </p:sp>
    </p:spTree>
    <p:extLst>
      <p:ext uri="{BB962C8B-B14F-4D97-AF65-F5344CB8AC3E}">
        <p14:creationId xmlns:p14="http://schemas.microsoft.com/office/powerpoint/2010/main" val="428942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it-IT" smtClean="0"/>
              <a:t>Fare clic per modificare lo stile del titolo</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3324FF3-1FB5-4989-9B7D-79B32EF80D24}" type="datetimeFigureOut">
              <a:rPr lang="it-IT" smtClean="0"/>
              <a:t>01/07/2022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E1EBF81-8F54-4960-ABD4-77B12B9368D2}" type="slidenum">
              <a:rPr lang="it-IT" smtClean="0"/>
              <a:t>‹N›</a:t>
            </a:fld>
            <a:endParaRPr lang="it-IT"/>
          </a:p>
        </p:txBody>
      </p:sp>
    </p:spTree>
    <p:extLst>
      <p:ext uri="{BB962C8B-B14F-4D97-AF65-F5344CB8AC3E}">
        <p14:creationId xmlns:p14="http://schemas.microsoft.com/office/powerpoint/2010/main" val="33725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3324FF3-1FB5-4989-9B7D-79B32EF80D24}" type="datetimeFigureOut">
              <a:rPr lang="it-IT" smtClean="0"/>
              <a:t>01/07/2022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E1EBF81-8F54-4960-ABD4-77B12B9368D2}" type="slidenum">
              <a:rPr lang="it-IT" smtClean="0"/>
              <a:t>‹N›</a:t>
            </a:fld>
            <a:endParaRPr lang="it-IT"/>
          </a:p>
        </p:txBody>
      </p:sp>
    </p:spTree>
    <p:extLst>
      <p:ext uri="{BB962C8B-B14F-4D97-AF65-F5344CB8AC3E}">
        <p14:creationId xmlns:p14="http://schemas.microsoft.com/office/powerpoint/2010/main" val="314098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3324FF3-1FB5-4989-9B7D-79B32EF80D24}" type="datetimeFigureOut">
              <a:rPr lang="it-IT" smtClean="0"/>
              <a:t>01/07/2022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E1EBF81-8F54-4960-ABD4-77B12B9368D2}" type="slidenum">
              <a:rPr lang="it-IT" smtClean="0"/>
              <a:t>‹N›</a:t>
            </a:fld>
            <a:endParaRPr lang="it-IT"/>
          </a:p>
        </p:txBody>
      </p:sp>
    </p:spTree>
    <p:extLst>
      <p:ext uri="{BB962C8B-B14F-4D97-AF65-F5344CB8AC3E}">
        <p14:creationId xmlns:p14="http://schemas.microsoft.com/office/powerpoint/2010/main" val="62867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3324FF3-1FB5-4989-9B7D-79B32EF80D24}" type="datetimeFigureOut">
              <a:rPr lang="it-IT" smtClean="0"/>
              <a:t>01/07/2022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E1EBF81-8F54-4960-ABD4-77B12B9368D2}" type="slidenum">
              <a:rPr lang="it-IT" smtClean="0"/>
              <a:t>‹N›</a:t>
            </a:fld>
            <a:endParaRPr lang="it-IT"/>
          </a:p>
        </p:txBody>
      </p:sp>
    </p:spTree>
    <p:extLst>
      <p:ext uri="{BB962C8B-B14F-4D97-AF65-F5344CB8AC3E}">
        <p14:creationId xmlns:p14="http://schemas.microsoft.com/office/powerpoint/2010/main" val="327544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D3324FF3-1FB5-4989-9B7D-79B32EF80D24}" type="datetimeFigureOut">
              <a:rPr lang="it-IT" smtClean="0"/>
              <a:t>01/07/2022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E1EBF81-8F54-4960-ABD4-77B12B9368D2}" type="slidenum">
              <a:rPr lang="it-IT" smtClean="0"/>
              <a:t>‹N›</a:t>
            </a:fld>
            <a:endParaRPr lang="it-IT"/>
          </a:p>
        </p:txBody>
      </p:sp>
    </p:spTree>
    <p:extLst>
      <p:ext uri="{BB962C8B-B14F-4D97-AF65-F5344CB8AC3E}">
        <p14:creationId xmlns:p14="http://schemas.microsoft.com/office/powerpoint/2010/main" val="323671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D3324FF3-1FB5-4989-9B7D-79B32EF80D24}" type="datetimeFigureOut">
              <a:rPr lang="it-IT" smtClean="0"/>
              <a:t>01/07/2022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E1EBF81-8F54-4960-ABD4-77B12B9368D2}" type="slidenum">
              <a:rPr lang="it-IT" smtClean="0"/>
              <a:t>‹N›</a:t>
            </a:fld>
            <a:endParaRPr lang="it-IT"/>
          </a:p>
        </p:txBody>
      </p:sp>
    </p:spTree>
    <p:extLst>
      <p:ext uri="{BB962C8B-B14F-4D97-AF65-F5344CB8AC3E}">
        <p14:creationId xmlns:p14="http://schemas.microsoft.com/office/powerpoint/2010/main" val="102171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it-IT" smtClean="0"/>
              <a:t>Fare clic per modificare stili del testo dello schema</a:t>
            </a:r>
          </a:p>
        </p:txBody>
      </p:sp>
      <p:sp>
        <p:nvSpPr>
          <p:cNvPr id="4" name="Content Placeholder 3"/>
          <p:cNvSpPr>
            <a:spLocks noGrp="1"/>
          </p:cNvSpPr>
          <p:nvPr>
            <p:ph sz="half" idx="2"/>
          </p:nvPr>
        </p:nvSpPr>
        <p:spPr>
          <a:xfrm>
            <a:off x="520713" y="3905482"/>
            <a:ext cx="3198096" cy="57443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it-IT" smtClean="0"/>
              <a:t>Fare clic per modificare stili del testo dello schema</a:t>
            </a:r>
          </a:p>
        </p:txBody>
      </p:sp>
      <p:sp>
        <p:nvSpPr>
          <p:cNvPr id="6" name="Content Placeholder 5"/>
          <p:cNvSpPr>
            <a:spLocks noGrp="1"/>
          </p:cNvSpPr>
          <p:nvPr>
            <p:ph sz="quarter" idx="4"/>
          </p:nvPr>
        </p:nvSpPr>
        <p:spPr>
          <a:xfrm>
            <a:off x="3827086" y="3905482"/>
            <a:ext cx="3213847" cy="57443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D3324FF3-1FB5-4989-9B7D-79B32EF80D24}" type="datetimeFigureOut">
              <a:rPr lang="it-IT" smtClean="0"/>
              <a:t>01/07/2022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E1EBF81-8F54-4960-ABD4-77B12B9368D2}" type="slidenum">
              <a:rPr lang="it-IT" smtClean="0"/>
              <a:t>‹N›</a:t>
            </a:fld>
            <a:endParaRPr lang="it-IT"/>
          </a:p>
        </p:txBody>
      </p:sp>
    </p:spTree>
    <p:extLst>
      <p:ext uri="{BB962C8B-B14F-4D97-AF65-F5344CB8AC3E}">
        <p14:creationId xmlns:p14="http://schemas.microsoft.com/office/powerpoint/2010/main" val="423548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D3324FF3-1FB5-4989-9B7D-79B32EF80D24}" type="datetimeFigureOut">
              <a:rPr lang="it-IT" smtClean="0"/>
              <a:t>01/07/2022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E1EBF81-8F54-4960-ABD4-77B12B9368D2}" type="slidenum">
              <a:rPr lang="it-IT" smtClean="0"/>
              <a:t>‹N›</a:t>
            </a:fld>
            <a:endParaRPr lang="it-IT"/>
          </a:p>
        </p:txBody>
      </p:sp>
    </p:spTree>
    <p:extLst>
      <p:ext uri="{BB962C8B-B14F-4D97-AF65-F5344CB8AC3E}">
        <p14:creationId xmlns:p14="http://schemas.microsoft.com/office/powerpoint/2010/main" val="15934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24FF3-1FB5-4989-9B7D-79B32EF80D24}" type="datetimeFigureOut">
              <a:rPr lang="it-IT" smtClean="0"/>
              <a:t>01/07/2022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E1EBF81-8F54-4960-ABD4-77B12B9368D2}" type="slidenum">
              <a:rPr lang="it-IT" smtClean="0"/>
              <a:t>‹N›</a:t>
            </a:fld>
            <a:endParaRPr lang="it-IT"/>
          </a:p>
        </p:txBody>
      </p:sp>
    </p:spTree>
    <p:extLst>
      <p:ext uri="{BB962C8B-B14F-4D97-AF65-F5344CB8AC3E}">
        <p14:creationId xmlns:p14="http://schemas.microsoft.com/office/powerpoint/2010/main" val="2981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it-IT" smtClean="0"/>
              <a:t>Fare clic per modificare lo stile del titolo</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3324FF3-1FB5-4989-9B7D-79B32EF80D24}" type="datetimeFigureOut">
              <a:rPr lang="it-IT" smtClean="0"/>
              <a:t>01/07/2022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E1EBF81-8F54-4960-ABD4-77B12B9368D2}" type="slidenum">
              <a:rPr lang="it-IT" smtClean="0"/>
              <a:t>‹N›</a:t>
            </a:fld>
            <a:endParaRPr lang="it-IT"/>
          </a:p>
        </p:txBody>
      </p:sp>
    </p:spTree>
    <p:extLst>
      <p:ext uri="{BB962C8B-B14F-4D97-AF65-F5344CB8AC3E}">
        <p14:creationId xmlns:p14="http://schemas.microsoft.com/office/powerpoint/2010/main" val="501944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3324FF3-1FB5-4989-9B7D-79B32EF80D24}" type="datetimeFigureOut">
              <a:rPr lang="it-IT" smtClean="0"/>
              <a:t>01/07/2022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E1EBF81-8F54-4960-ABD4-77B12B9368D2}" type="slidenum">
              <a:rPr lang="it-IT" smtClean="0"/>
              <a:t>‹N›</a:t>
            </a:fld>
            <a:endParaRPr lang="it-IT"/>
          </a:p>
        </p:txBody>
      </p:sp>
    </p:spTree>
    <p:extLst>
      <p:ext uri="{BB962C8B-B14F-4D97-AF65-F5344CB8AC3E}">
        <p14:creationId xmlns:p14="http://schemas.microsoft.com/office/powerpoint/2010/main" val="11790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D3324FF3-1FB5-4989-9B7D-79B32EF80D24}" type="datetimeFigureOut">
              <a:rPr lang="it-IT" smtClean="0"/>
              <a:t>01/07/2022</a:t>
            </a:fld>
            <a:endParaRPr lang="it-IT"/>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E1EBF81-8F54-4960-ABD4-77B12B9368D2}" type="slidenum">
              <a:rPr lang="it-IT" smtClean="0"/>
              <a:t>‹N›</a:t>
            </a:fld>
            <a:endParaRPr lang="it-IT"/>
          </a:p>
        </p:txBody>
      </p:sp>
    </p:spTree>
    <p:extLst>
      <p:ext uri="{BB962C8B-B14F-4D97-AF65-F5344CB8AC3E}">
        <p14:creationId xmlns:p14="http://schemas.microsoft.com/office/powerpoint/2010/main" val="2703770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png"/><Relationship Id="rId3" Type="http://schemas.openxmlformats.org/officeDocument/2006/relationships/image" Target="../media/image19.png"/><Relationship Id="rId7" Type="http://schemas.openxmlformats.org/officeDocument/2006/relationships/image" Target="../media/image22.jpg"/><Relationship Id="rId12" Type="http://schemas.openxmlformats.org/officeDocument/2006/relationships/image" Target="../media/image26.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jp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microsoft.com/office/2007/relationships/hdphoto" Target="../media/hdphoto2.wdp"/><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31.jpg"/><Relationship Id="rId13" Type="http://schemas.microsoft.com/office/2007/relationships/hdphoto" Target="../media/hdphoto3.wdp"/><Relationship Id="rId3" Type="http://schemas.openxmlformats.org/officeDocument/2006/relationships/image" Target="../media/image27.jpg"/><Relationship Id="rId7" Type="http://schemas.openxmlformats.org/officeDocument/2006/relationships/image" Target="../media/image30.jpg"/><Relationship Id="rId12"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9.jpg"/><Relationship Id="rId11" Type="http://schemas.openxmlformats.org/officeDocument/2006/relationships/image" Target="../media/image34.png"/><Relationship Id="rId5" Type="http://schemas.openxmlformats.org/officeDocument/2006/relationships/image" Target="../media/image28.jpg"/><Relationship Id="rId15" Type="http://schemas.openxmlformats.org/officeDocument/2006/relationships/image" Target="../media/image35.png"/><Relationship Id="rId10" Type="http://schemas.openxmlformats.org/officeDocument/2006/relationships/image" Target="../media/image33.jpeg"/><Relationship Id="rId4" Type="http://schemas.openxmlformats.org/officeDocument/2006/relationships/image" Target="../media/image18.jpeg"/><Relationship Id="rId9" Type="http://schemas.openxmlformats.org/officeDocument/2006/relationships/image" Target="../media/image32.jpg"/><Relationship Id="rId1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3.png"/><Relationship Id="rId3" Type="http://schemas.microsoft.com/office/2007/relationships/hdphoto" Target="../media/hdphoto4.wdp"/><Relationship Id="rId7" Type="http://schemas.openxmlformats.org/officeDocument/2006/relationships/image" Target="../media/image41.jpeg"/><Relationship Id="rId12" Type="http://schemas.openxmlformats.org/officeDocument/2006/relationships/image" Target="../media/image46.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55.jpeg"/><Relationship Id="rId3" Type="http://schemas.microsoft.com/office/2007/relationships/hdphoto" Target="../media/hdphoto5.wdp"/><Relationship Id="rId7" Type="http://schemas.openxmlformats.org/officeDocument/2006/relationships/image" Target="../media/image51.png"/><Relationship Id="rId12" Type="http://schemas.microsoft.com/office/2007/relationships/hdphoto" Target="../media/hdphoto7.wdp"/><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4.png"/><Relationship Id="rId5" Type="http://schemas.openxmlformats.org/officeDocument/2006/relationships/image" Target="../media/image49.jpeg"/><Relationship Id="rId15" Type="http://schemas.openxmlformats.org/officeDocument/2006/relationships/image" Target="../media/image3.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jpeg"/><Relationship Id="rId14" Type="http://schemas.openxmlformats.org/officeDocument/2006/relationships/image" Target="../media/image56.jpe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3.png"/><Relationship Id="rId4" Type="http://schemas.openxmlformats.org/officeDocument/2006/relationships/image" Target="../media/image8.jpe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F5FF"/>
        </a:solidFill>
        <a:effectLst/>
      </p:bgPr>
    </p:bg>
    <p:spTree>
      <p:nvGrpSpPr>
        <p:cNvPr id="1" name=""/>
        <p:cNvGrpSpPr/>
        <p:nvPr/>
      </p:nvGrpSpPr>
      <p:grpSpPr>
        <a:xfrm>
          <a:off x="0" y="0"/>
          <a:ext cx="0" cy="0"/>
          <a:chOff x="0" y="0"/>
          <a:chExt cx="0" cy="0"/>
        </a:xfrm>
      </p:grpSpPr>
      <p:sp>
        <p:nvSpPr>
          <p:cNvPr id="38" name="Ovale 37"/>
          <p:cNvSpPr/>
          <p:nvPr/>
        </p:nvSpPr>
        <p:spPr>
          <a:xfrm>
            <a:off x="1990407" y="40733"/>
            <a:ext cx="1440000" cy="1440000"/>
          </a:xfrm>
          <a:prstGeom prst="ellipse">
            <a:avLst/>
          </a:prstGeom>
          <a:gradFill flip="none" rotWithShape="1">
            <a:gsLst>
              <a:gs pos="1000">
                <a:srgbClr val="E9F2FA">
                  <a:alpha val="58000"/>
                  <a:lumMod val="82000"/>
                </a:srgbClr>
              </a:gs>
              <a:gs pos="83000">
                <a:srgbClr val="BB0594"/>
              </a:gs>
              <a:gs pos="100000">
                <a:srgbClr val="BB0594"/>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3116110" y="2664717"/>
            <a:ext cx="9021836" cy="9836514"/>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 name="Gruppo 5"/>
          <p:cNvGrpSpPr/>
          <p:nvPr/>
        </p:nvGrpSpPr>
        <p:grpSpPr>
          <a:xfrm>
            <a:off x="-2271477" y="3490880"/>
            <a:ext cx="8297880" cy="6760983"/>
            <a:chOff x="-1935631" y="4657550"/>
            <a:chExt cx="7904442" cy="6262274"/>
          </a:xfrm>
          <a:solidFill>
            <a:srgbClr val="D8EDFC"/>
          </a:solidFill>
        </p:grpSpPr>
        <p:sp>
          <p:nvSpPr>
            <p:cNvPr id="4" name="Parallelogramma 3"/>
            <p:cNvSpPr/>
            <p:nvPr/>
          </p:nvSpPr>
          <p:spPr>
            <a:xfrm rot="2109041" flipV="1">
              <a:off x="1584261" y="5771700"/>
              <a:ext cx="4384550" cy="830561"/>
            </a:xfrm>
            <a:prstGeom prst="parallelogram">
              <a:avLst>
                <a:gd name="adj" fmla="val 55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Parallelogramma 12"/>
            <p:cNvSpPr/>
            <p:nvPr/>
          </p:nvSpPr>
          <p:spPr>
            <a:xfrm rot="19490959" flipH="1" flipV="1">
              <a:off x="-1935631" y="5898968"/>
              <a:ext cx="4827853" cy="830561"/>
            </a:xfrm>
            <a:prstGeom prst="parallelogram">
              <a:avLst>
                <a:gd name="adj" fmla="val 55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Pentagono 4"/>
            <p:cNvSpPr/>
            <p:nvPr/>
          </p:nvSpPr>
          <p:spPr>
            <a:xfrm rot="16200000">
              <a:off x="-904698" y="5119688"/>
              <a:ext cx="6262274" cy="5337998"/>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Rettangolo 7"/>
          <p:cNvSpPr/>
          <p:nvPr/>
        </p:nvSpPr>
        <p:spPr>
          <a:xfrm>
            <a:off x="45676" y="4174440"/>
            <a:ext cx="709502" cy="1349914"/>
          </a:xfrm>
          <a:prstGeom prst="rect">
            <a:avLst/>
          </a:prstGeom>
          <a:solidFill>
            <a:srgbClr val="D8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ottotitolo 2"/>
          <p:cNvSpPr>
            <a:spLocks noGrp="1"/>
          </p:cNvSpPr>
          <p:nvPr>
            <p:ph type="subTitle" idx="1"/>
          </p:nvPr>
        </p:nvSpPr>
        <p:spPr>
          <a:xfrm>
            <a:off x="480843" y="5585885"/>
            <a:ext cx="3650761" cy="2385940"/>
          </a:xfrm>
        </p:spPr>
        <p:txBody>
          <a:bodyPr>
            <a:noAutofit/>
          </a:bodyPr>
          <a:lstStyle/>
          <a:p>
            <a:r>
              <a:rPr lang="it-IT" sz="3600" b="1" dirty="0" smtClean="0">
                <a:ln>
                  <a:solidFill>
                    <a:srgbClr val="24B1D2"/>
                  </a:solidFill>
                </a:ln>
                <a:solidFill>
                  <a:srgbClr val="24B1D2"/>
                </a:solidFill>
              </a:rPr>
              <a:t>LA CORRETTA GESTIONE DELLA TERAPIA INSULINICA A DOMICILIO</a:t>
            </a:r>
            <a:endParaRPr lang="it-IT" sz="3600" dirty="0">
              <a:ln>
                <a:solidFill>
                  <a:srgbClr val="24B1D2"/>
                </a:solidFill>
              </a:ln>
              <a:solidFill>
                <a:srgbClr val="24B1D2"/>
              </a:solidFill>
            </a:endParaRPr>
          </a:p>
          <a:p>
            <a:endParaRPr lang="it-IT" sz="3600" dirty="0">
              <a:ln>
                <a:solidFill>
                  <a:srgbClr val="24B1D2"/>
                </a:solidFill>
              </a:ln>
              <a:solidFill>
                <a:srgbClr val="24B1D2"/>
              </a:solidFill>
            </a:endParaRPr>
          </a:p>
        </p:txBody>
      </p:sp>
      <p:pic>
        <p:nvPicPr>
          <p:cNvPr id="151" name="Immagine 150" descr="E:\educazione diabetico\logo.png"/>
          <p:cNvPicPr/>
          <p:nvPr/>
        </p:nvPicPr>
        <p:blipFill>
          <a:blip r:embed="rId3">
            <a:extLst>
              <a:ext uri="{28A0092B-C50C-407E-A947-70E740481C1C}">
                <a14:useLocalDpi xmlns:a14="http://schemas.microsoft.com/office/drawing/2010/main" val="0"/>
              </a:ext>
            </a:extLst>
          </a:blip>
          <a:srcRect/>
          <a:stretch>
            <a:fillRect/>
          </a:stretch>
        </p:blipFill>
        <p:spPr bwMode="auto">
          <a:xfrm>
            <a:off x="1209295" y="8928684"/>
            <a:ext cx="2035599" cy="996335"/>
          </a:xfrm>
          <a:prstGeom prst="rect">
            <a:avLst/>
          </a:prstGeom>
          <a:noFill/>
          <a:ln>
            <a:noFill/>
          </a:ln>
        </p:spPr>
      </p:pic>
      <p:sp>
        <p:nvSpPr>
          <p:cNvPr id="10" name="Ovale 9"/>
          <p:cNvSpPr/>
          <p:nvPr/>
        </p:nvSpPr>
        <p:spPr>
          <a:xfrm>
            <a:off x="2945848" y="988540"/>
            <a:ext cx="2160000" cy="2160000"/>
          </a:xfrm>
          <a:prstGeom prst="ellipse">
            <a:avLst/>
          </a:prstGeom>
          <a:gradFill flip="none" rotWithShape="1">
            <a:gsLst>
              <a:gs pos="1000">
                <a:srgbClr val="E9F2FA">
                  <a:alpha val="58000"/>
                  <a:lumMod val="82000"/>
                </a:srgbClr>
              </a:gs>
              <a:gs pos="83000">
                <a:srgbClr val="C41F12"/>
              </a:gs>
              <a:gs pos="100000">
                <a:srgbClr val="C41F1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p:cNvSpPr/>
          <p:nvPr/>
        </p:nvSpPr>
        <p:spPr>
          <a:xfrm>
            <a:off x="4498327" y="1977081"/>
            <a:ext cx="1369299" cy="1368000"/>
          </a:xfrm>
          <a:prstGeom prst="ellipse">
            <a:avLst/>
          </a:prstGeom>
          <a:gradFill flip="none" rotWithShape="1">
            <a:gsLst>
              <a:gs pos="1000">
                <a:srgbClr val="E9F2FA">
                  <a:alpha val="58000"/>
                  <a:lumMod val="82000"/>
                </a:srgbClr>
              </a:gs>
              <a:gs pos="83000">
                <a:schemeClr val="accent2">
                  <a:lumMod val="75000"/>
                </a:schemeClr>
              </a:gs>
              <a:gs pos="100000">
                <a:schemeClr val="accent2">
                  <a:lumMod val="7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p:cNvSpPr/>
          <p:nvPr/>
        </p:nvSpPr>
        <p:spPr>
          <a:xfrm>
            <a:off x="4005124" y="725418"/>
            <a:ext cx="483312" cy="468000"/>
          </a:xfrm>
          <a:prstGeom prst="ellipse">
            <a:avLst/>
          </a:prstGeom>
          <a:gradFill flip="none" rotWithShape="1">
            <a:gsLst>
              <a:gs pos="1000">
                <a:srgbClr val="E9F2FA">
                  <a:alpha val="58000"/>
                  <a:lumMod val="82000"/>
                </a:srgbClr>
              </a:gs>
              <a:gs pos="83000">
                <a:srgbClr val="FF6699"/>
              </a:gs>
              <a:gs pos="100000">
                <a:srgbClr val="FF6699"/>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5757362" y="2170996"/>
            <a:ext cx="483312" cy="482400"/>
          </a:xfrm>
          <a:prstGeom prst="ellipse">
            <a:avLst/>
          </a:prstGeom>
          <a:gradFill flip="none" rotWithShape="1">
            <a:gsLst>
              <a:gs pos="1000">
                <a:srgbClr val="E9F2FA">
                  <a:alpha val="58000"/>
                  <a:lumMod val="82000"/>
                </a:srgbClr>
              </a:gs>
              <a:gs pos="83000">
                <a:srgbClr val="D3A95D"/>
              </a:gs>
              <a:gs pos="100000">
                <a:srgbClr val="D3A95D"/>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5048373" y="3392295"/>
            <a:ext cx="1082037" cy="1080000"/>
          </a:xfrm>
          <a:prstGeom prst="ellipse">
            <a:avLst/>
          </a:prstGeom>
          <a:gradFill flip="none" rotWithShape="1">
            <a:gsLst>
              <a:gs pos="1000">
                <a:srgbClr val="E9F2FA">
                  <a:alpha val="58000"/>
                  <a:lumMod val="82000"/>
                </a:srgbClr>
              </a:gs>
              <a:gs pos="91500">
                <a:srgbClr val="487A5E"/>
              </a:gs>
              <a:gs pos="83000">
                <a:srgbClr val="8FD45C"/>
              </a:gs>
              <a:gs pos="100000">
                <a:srgbClr val="8FD45C"/>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2227095" y="1677274"/>
            <a:ext cx="483312" cy="468000"/>
          </a:xfrm>
          <a:prstGeom prst="ellipse">
            <a:avLst/>
          </a:prstGeom>
          <a:gradFill flip="none" rotWithShape="1">
            <a:gsLst>
              <a:gs pos="76000">
                <a:srgbClr val="B50B48"/>
              </a:gs>
              <a:gs pos="98000">
                <a:srgbClr val="B50B48"/>
              </a:gs>
              <a:gs pos="0">
                <a:schemeClr val="bg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5647098" y="1236756"/>
            <a:ext cx="483312" cy="468000"/>
          </a:xfrm>
          <a:prstGeom prst="ellipse">
            <a:avLst/>
          </a:prstGeom>
          <a:gradFill flip="none" rotWithShape="1">
            <a:gsLst>
              <a:gs pos="1000">
                <a:srgbClr val="E9F2FA">
                  <a:alpha val="58000"/>
                  <a:lumMod val="82000"/>
                </a:srgbClr>
              </a:gs>
              <a:gs pos="83000">
                <a:srgbClr val="26DA91"/>
              </a:gs>
              <a:gs pos="100000">
                <a:srgbClr val="26DA9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5966822" y="124558"/>
            <a:ext cx="1497600" cy="1496818"/>
          </a:xfrm>
          <a:prstGeom prst="ellipse">
            <a:avLst/>
          </a:prstGeom>
          <a:gradFill flip="none" rotWithShape="1">
            <a:gsLst>
              <a:gs pos="94624">
                <a:srgbClr val="AAE31D"/>
              </a:gs>
              <a:gs pos="80000">
                <a:srgbClr val="AAE31D"/>
              </a:gs>
              <a:gs pos="0">
                <a:schemeClr val="bg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p:cNvSpPr/>
          <p:nvPr/>
        </p:nvSpPr>
        <p:spPr>
          <a:xfrm>
            <a:off x="5725111" y="2496164"/>
            <a:ext cx="1539820" cy="1540800"/>
          </a:xfrm>
          <a:prstGeom prst="ellipse">
            <a:avLst/>
          </a:prstGeom>
          <a:gradFill flip="none" rotWithShape="1">
            <a:gsLst>
              <a:gs pos="1000">
                <a:srgbClr val="E9F2FA">
                  <a:alpha val="58000"/>
                  <a:lumMod val="82000"/>
                </a:srgbClr>
              </a:gs>
              <a:gs pos="83000">
                <a:srgbClr val="D3D35D"/>
              </a:gs>
              <a:gs pos="100000">
                <a:srgbClr val="D3D35D"/>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6315285" y="1665028"/>
            <a:ext cx="972000" cy="971333"/>
          </a:xfrm>
          <a:prstGeom prst="ellipse">
            <a:avLst/>
          </a:prstGeom>
          <a:gradFill flip="none" rotWithShape="1">
            <a:gsLst>
              <a:gs pos="1000">
                <a:srgbClr val="E9F2FA">
                  <a:alpha val="58000"/>
                  <a:lumMod val="82000"/>
                </a:srgbClr>
              </a:gs>
              <a:gs pos="83000">
                <a:schemeClr val="accent4"/>
              </a:gs>
              <a:gs pos="100000">
                <a:schemeClr val="accent4"/>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5656148" y="4027536"/>
            <a:ext cx="1497600" cy="1496818"/>
          </a:xfrm>
          <a:prstGeom prst="ellipse">
            <a:avLst/>
          </a:prstGeom>
          <a:gradFill flip="none" rotWithShape="1">
            <a:gsLst>
              <a:gs pos="1000">
                <a:srgbClr val="E9F2FA">
                  <a:alpha val="58000"/>
                  <a:lumMod val="82000"/>
                </a:srgbClr>
              </a:gs>
              <a:gs pos="83000">
                <a:srgbClr val="5DD368"/>
              </a:gs>
              <a:gs pos="100000">
                <a:srgbClr val="5DD368"/>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6152741" y="5117621"/>
            <a:ext cx="1144800" cy="1144572"/>
          </a:xfrm>
          <a:prstGeom prst="ellipse">
            <a:avLst/>
          </a:prstGeom>
          <a:gradFill flip="none" rotWithShape="1">
            <a:gsLst>
              <a:gs pos="1000">
                <a:schemeClr val="bg1"/>
              </a:gs>
              <a:gs pos="84000">
                <a:srgbClr val="36C886"/>
              </a:gs>
              <a:gs pos="100000">
                <a:srgbClr val="36C88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p:cNvSpPr/>
          <p:nvPr/>
        </p:nvSpPr>
        <p:spPr>
          <a:xfrm>
            <a:off x="6061902" y="5911878"/>
            <a:ext cx="540000" cy="540000"/>
          </a:xfrm>
          <a:prstGeom prst="ellipse">
            <a:avLst/>
          </a:prstGeom>
          <a:gradFill flip="none" rotWithShape="1">
            <a:gsLst>
              <a:gs pos="1000">
                <a:srgbClr val="E9F2FA">
                  <a:alpha val="58000"/>
                  <a:lumMod val="82000"/>
                </a:srgbClr>
              </a:gs>
              <a:gs pos="83000">
                <a:srgbClr val="5CD4C9"/>
              </a:gs>
              <a:gs pos="100000">
                <a:srgbClr val="5CD4C9"/>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6633513" y="7036605"/>
            <a:ext cx="468000" cy="466773"/>
          </a:xfrm>
          <a:prstGeom prst="ellipse">
            <a:avLst/>
          </a:prstGeom>
          <a:gradFill flip="none" rotWithShape="1">
            <a:gsLst>
              <a:gs pos="1000">
                <a:srgbClr val="E9F2FA">
                  <a:alpha val="58000"/>
                  <a:lumMod val="82000"/>
                </a:srgbClr>
              </a:gs>
              <a:gs pos="83000">
                <a:schemeClr val="accent1"/>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6187933" y="7727042"/>
            <a:ext cx="468000" cy="466773"/>
          </a:xfrm>
          <a:prstGeom prst="ellipse">
            <a:avLst/>
          </a:prstGeom>
          <a:gradFill flip="none" rotWithShape="1">
            <a:gsLst>
              <a:gs pos="1000">
                <a:srgbClr val="E9F2FA">
                  <a:alpha val="58000"/>
                  <a:lumMod val="82000"/>
                </a:srgbClr>
              </a:gs>
              <a:gs pos="83000">
                <a:schemeClr val="accent1">
                  <a:lumMod val="75000"/>
                </a:schemeClr>
              </a:gs>
              <a:gs pos="100000">
                <a:schemeClr val="accent1">
                  <a:lumMod val="5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6475025" y="6095839"/>
            <a:ext cx="720000" cy="720000"/>
          </a:xfrm>
          <a:prstGeom prst="ellipse">
            <a:avLst/>
          </a:prstGeom>
          <a:gradFill flip="none" rotWithShape="1">
            <a:gsLst>
              <a:gs pos="1000">
                <a:srgbClr val="E9F2FA">
                  <a:alpha val="58000"/>
                  <a:lumMod val="82000"/>
                </a:srgbClr>
              </a:gs>
              <a:gs pos="83000">
                <a:srgbClr val="77C5DC"/>
              </a:gs>
              <a:gs pos="100000">
                <a:srgbClr val="5CC0D4"/>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p:cNvSpPr/>
          <p:nvPr/>
        </p:nvSpPr>
        <p:spPr>
          <a:xfrm>
            <a:off x="6417300" y="7948537"/>
            <a:ext cx="360000" cy="360000"/>
          </a:xfrm>
          <a:prstGeom prst="ellipse">
            <a:avLst/>
          </a:prstGeom>
          <a:gradFill flip="none" rotWithShape="1">
            <a:gsLst>
              <a:gs pos="1000">
                <a:srgbClr val="E9F2FA">
                  <a:alpha val="58000"/>
                  <a:lumMod val="82000"/>
                </a:srgbClr>
              </a:gs>
              <a:gs pos="83000">
                <a:schemeClr val="accent5">
                  <a:lumMod val="75000"/>
                </a:schemeClr>
              </a:gs>
              <a:gs pos="100000">
                <a:schemeClr val="accent5">
                  <a:lumMod val="7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p:cNvSpPr txBox="1"/>
          <p:nvPr/>
        </p:nvSpPr>
        <p:spPr>
          <a:xfrm>
            <a:off x="2282694" y="10313395"/>
            <a:ext cx="2962501" cy="261610"/>
          </a:xfrm>
          <a:prstGeom prst="rect">
            <a:avLst/>
          </a:prstGeom>
          <a:noFill/>
        </p:spPr>
        <p:txBody>
          <a:bodyPr wrap="square" rtlCol="0">
            <a:spAutoFit/>
          </a:bodyPr>
          <a:lstStyle/>
          <a:p>
            <a:pPr algn="ctr"/>
            <a:r>
              <a:rPr lang="it-IT" sz="1100" dirty="0" err="1">
                <a:solidFill>
                  <a:schemeClr val="tx1">
                    <a:lumMod val="50000"/>
                    <a:lumOff val="50000"/>
                  </a:schemeClr>
                </a:solidFill>
              </a:rPr>
              <a:t>Rev</a:t>
            </a:r>
            <a:r>
              <a:rPr lang="it-IT" sz="1100" dirty="0">
                <a:solidFill>
                  <a:schemeClr val="tx1">
                    <a:lumMod val="50000"/>
                    <a:lumOff val="50000"/>
                  </a:schemeClr>
                </a:solidFill>
              </a:rPr>
              <a:t> 1 30/06/2022– Opuscolo informativo</a:t>
            </a:r>
          </a:p>
        </p:txBody>
      </p:sp>
    </p:spTree>
    <p:extLst>
      <p:ext uri="{BB962C8B-B14F-4D97-AF65-F5344CB8AC3E}">
        <p14:creationId xmlns:p14="http://schemas.microsoft.com/office/powerpoint/2010/main" val="2130000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o 23"/>
          <p:cNvGrpSpPr/>
          <p:nvPr/>
        </p:nvGrpSpPr>
        <p:grpSpPr>
          <a:xfrm rot="-60000">
            <a:off x="-746552" y="1141045"/>
            <a:ext cx="8390588" cy="551480"/>
            <a:chOff x="-849611" y="1115483"/>
            <a:chExt cx="8409286" cy="734507"/>
          </a:xfrm>
        </p:grpSpPr>
        <p:grpSp>
          <p:nvGrpSpPr>
            <p:cNvPr id="18" name="Gruppo 17"/>
            <p:cNvGrpSpPr/>
            <p:nvPr/>
          </p:nvGrpSpPr>
          <p:grpSpPr>
            <a:xfrm>
              <a:off x="1272999" y="1117624"/>
              <a:ext cx="6286676" cy="732366"/>
              <a:chOff x="1272999" y="1117624"/>
              <a:chExt cx="6286676" cy="732366"/>
            </a:xfrm>
          </p:grpSpPr>
          <p:grpSp>
            <p:nvGrpSpPr>
              <p:cNvPr id="17" name="Gruppo 16"/>
              <p:cNvGrpSpPr/>
              <p:nvPr/>
            </p:nvGrpSpPr>
            <p:grpSpPr>
              <a:xfrm>
                <a:off x="4416024" y="1118387"/>
                <a:ext cx="3143651" cy="731603"/>
                <a:chOff x="4416024" y="1118387"/>
                <a:chExt cx="3143651" cy="731603"/>
              </a:xfrm>
            </p:grpSpPr>
            <p:pic>
              <p:nvPicPr>
                <p:cNvPr id="2054" name="Picture 6" descr="https://www.super-hobby.it/zdjecia/3/5/4/3016_9-auto_down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5809" y="1119912"/>
                  <a:ext cx="1063866" cy="73007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https://www.super-hobby.it/zdjecia/3/5/4/3016_9-auto_down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6024" y="1118387"/>
                  <a:ext cx="1063866" cy="73007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https://www.super-hobby.it/zdjecia/3/5/4/3016_9-auto_down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4468" y="1119912"/>
                  <a:ext cx="1063866" cy="7300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uppo 49"/>
              <p:cNvGrpSpPr/>
              <p:nvPr/>
            </p:nvGrpSpPr>
            <p:grpSpPr>
              <a:xfrm>
                <a:off x="1272999" y="1117624"/>
                <a:ext cx="3143651" cy="731603"/>
                <a:chOff x="4416024" y="1118387"/>
                <a:chExt cx="3143651" cy="731603"/>
              </a:xfrm>
            </p:grpSpPr>
            <p:pic>
              <p:nvPicPr>
                <p:cNvPr id="52" name="Picture 6" descr="https://www.super-hobby.it/zdjecia/3/5/4/3016_9-auto_down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5809" y="1119912"/>
                  <a:ext cx="1063866" cy="73007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https://www.super-hobby.it/zdjecia/3/5/4/3016_9-auto_down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6024" y="1118387"/>
                  <a:ext cx="1063866" cy="7300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s://www.super-hobby.it/zdjecia/3/5/4/3016_9-auto_down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4468" y="1119912"/>
                  <a:ext cx="1063866" cy="73007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55" name="Picture 6" descr="https://www.super-hobby.it/zdjecia/3/5/4/3016_9-auto_down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611" y="1115483"/>
              <a:ext cx="1063866" cy="73007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https://www.super-hobby.it/zdjecia/3/5/4/3016_9-auto_down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833" y="1117008"/>
              <a:ext cx="1063866" cy="7300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uppo 13"/>
          <p:cNvGrpSpPr/>
          <p:nvPr/>
        </p:nvGrpSpPr>
        <p:grpSpPr>
          <a:xfrm rot="177909">
            <a:off x="-853797" y="1309177"/>
            <a:ext cx="10571356" cy="1213459"/>
            <a:chOff x="-802888" y="1348808"/>
            <a:chExt cx="10571356" cy="1213459"/>
          </a:xfrm>
        </p:grpSpPr>
        <p:sp>
          <p:nvSpPr>
            <p:cNvPr id="10" name="Rettangolo 9"/>
            <p:cNvSpPr/>
            <p:nvPr/>
          </p:nvSpPr>
          <p:spPr>
            <a:xfrm rot="21386363">
              <a:off x="-802888" y="1628078"/>
              <a:ext cx="10571356" cy="72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1 12"/>
            <p:cNvCxnSpPr/>
            <p:nvPr/>
          </p:nvCxnSpPr>
          <p:spPr>
            <a:xfrm flipV="1">
              <a:off x="-468351" y="1348808"/>
              <a:ext cx="9969190" cy="6368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flipV="1">
              <a:off x="-328459" y="1925452"/>
              <a:ext cx="9969190" cy="6368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flipV="1">
              <a:off x="-312669" y="1547655"/>
              <a:ext cx="9969190" cy="636815"/>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sp>
        <p:nvSpPr>
          <p:cNvPr id="19" name="Rettangolo 18"/>
          <p:cNvSpPr/>
          <p:nvPr/>
        </p:nvSpPr>
        <p:spPr>
          <a:xfrm>
            <a:off x="1504496" y="2579021"/>
            <a:ext cx="5854771" cy="1188000"/>
          </a:xfrm>
          <a:prstGeom prst="rect">
            <a:avLst/>
          </a:prstGeom>
          <a:gradFill flip="none" rotWithShape="1">
            <a:gsLst>
              <a:gs pos="1000">
                <a:schemeClr val="bg1"/>
              </a:gs>
              <a:gs pos="74000">
                <a:srgbClr val="9FDBE1"/>
              </a:gs>
              <a:gs pos="91000">
                <a:srgbClr val="9FDBE1"/>
              </a:gs>
              <a:gs pos="100000">
                <a:srgbClr val="9FDB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952944" y="5646783"/>
            <a:ext cx="6423907" cy="1188000"/>
          </a:xfrm>
          <a:prstGeom prst="rect">
            <a:avLst/>
          </a:prstGeom>
          <a:gradFill flip="none" rotWithShape="1">
            <a:gsLst>
              <a:gs pos="1000">
                <a:schemeClr val="bg1"/>
              </a:gs>
              <a:gs pos="74000">
                <a:srgbClr val="9FDBE1"/>
              </a:gs>
              <a:gs pos="91000">
                <a:srgbClr val="9FDBE1"/>
              </a:gs>
              <a:gs pos="100000">
                <a:srgbClr val="9FDB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1237026" y="4113521"/>
            <a:ext cx="6139825" cy="1188000"/>
          </a:xfrm>
          <a:prstGeom prst="rect">
            <a:avLst/>
          </a:prstGeom>
          <a:gradFill flip="none" rotWithShape="1">
            <a:gsLst>
              <a:gs pos="1000">
                <a:schemeClr val="bg1"/>
              </a:gs>
              <a:gs pos="74000">
                <a:srgbClr val="9FDBE1"/>
              </a:gs>
              <a:gs pos="91000">
                <a:srgbClr val="9FDBE1"/>
              </a:gs>
              <a:gs pos="100000">
                <a:srgbClr val="9FDB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325966" y="7192108"/>
            <a:ext cx="6033300" cy="1188000"/>
          </a:xfrm>
          <a:prstGeom prst="rect">
            <a:avLst/>
          </a:prstGeom>
          <a:gradFill flip="none" rotWithShape="1">
            <a:gsLst>
              <a:gs pos="1000">
                <a:schemeClr val="bg1"/>
              </a:gs>
              <a:gs pos="74000">
                <a:srgbClr val="9FDBE1"/>
              </a:gs>
              <a:gs pos="91000">
                <a:srgbClr val="9FDBE1"/>
              </a:gs>
              <a:gs pos="100000">
                <a:srgbClr val="9FDB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1858781" y="4197328"/>
            <a:ext cx="4899499" cy="923330"/>
          </a:xfrm>
          <a:prstGeom prst="rect">
            <a:avLst/>
          </a:prstGeom>
          <a:noFill/>
        </p:spPr>
        <p:txBody>
          <a:bodyPr wrap="square" rtlCol="0">
            <a:spAutoFit/>
          </a:bodyPr>
          <a:lstStyle/>
          <a:p>
            <a:pPr algn="just"/>
            <a:r>
              <a:rPr lang="it-IT" dirty="0" smtClean="0"/>
              <a:t>NON USARE MAI 2 VOLTE LO </a:t>
            </a:r>
            <a:r>
              <a:rPr lang="it-IT" dirty="0"/>
              <a:t>S</a:t>
            </a:r>
            <a:r>
              <a:rPr lang="it-IT" dirty="0" smtClean="0"/>
              <a:t>TESSO AGO. L’ago è usa e getta e deve essere montato prima di ogni iniezione e buttato alla fine di ogni iniezione.</a:t>
            </a:r>
            <a:endParaRPr lang="it-IT" dirty="0"/>
          </a:p>
        </p:txBody>
      </p:sp>
      <p:sp>
        <p:nvSpPr>
          <p:cNvPr id="26" name="CasellaDiTesto 25"/>
          <p:cNvSpPr txBox="1"/>
          <p:nvPr/>
        </p:nvSpPr>
        <p:spPr>
          <a:xfrm>
            <a:off x="1938786" y="2687085"/>
            <a:ext cx="4355680" cy="923330"/>
          </a:xfrm>
          <a:prstGeom prst="rect">
            <a:avLst/>
          </a:prstGeom>
          <a:noFill/>
        </p:spPr>
        <p:txBody>
          <a:bodyPr wrap="square" rtlCol="0">
            <a:spAutoFit/>
          </a:bodyPr>
          <a:lstStyle/>
          <a:p>
            <a:pPr algn="just"/>
            <a:r>
              <a:rPr lang="it-IT" dirty="0"/>
              <a:t>Quando si </a:t>
            </a:r>
            <a:r>
              <a:rPr lang="it-IT" dirty="0" smtClean="0"/>
              <a:t>è iniettata </a:t>
            </a:r>
            <a:r>
              <a:rPr lang="it-IT" dirty="0"/>
              <a:t>l’insulina, </a:t>
            </a:r>
            <a:r>
              <a:rPr lang="it-IT" dirty="0" smtClean="0"/>
              <a:t>ATTENDERE 10 SECONDI CON L’AGO ANCORA INSERITO NELLA CUTE prima di rimuoverlo.</a:t>
            </a:r>
            <a:endParaRPr lang="it-IT" dirty="0"/>
          </a:p>
        </p:txBody>
      </p:sp>
      <p:sp>
        <p:nvSpPr>
          <p:cNvPr id="27" name="CasellaDiTesto 26"/>
          <p:cNvSpPr txBox="1"/>
          <p:nvPr/>
        </p:nvSpPr>
        <p:spPr>
          <a:xfrm>
            <a:off x="1956221" y="5768091"/>
            <a:ext cx="4525186" cy="923330"/>
          </a:xfrm>
          <a:prstGeom prst="rect">
            <a:avLst/>
          </a:prstGeom>
          <a:noFill/>
        </p:spPr>
        <p:txBody>
          <a:bodyPr wrap="square" rtlCol="0">
            <a:spAutoFit/>
          </a:bodyPr>
          <a:lstStyle/>
          <a:p>
            <a:pPr algn="just"/>
            <a:r>
              <a:rPr lang="it-IT" dirty="0" smtClean="0"/>
              <a:t>Rimuovere e buttare l’ago dopo ogni iniezione. MAI RIPORRE LA PENNA CON L’AGO ANCORA INSERITO.</a:t>
            </a:r>
            <a:endParaRPr lang="it-IT" dirty="0"/>
          </a:p>
        </p:txBody>
      </p:sp>
      <p:sp>
        <p:nvSpPr>
          <p:cNvPr id="28" name="CasellaDiTesto 27"/>
          <p:cNvSpPr txBox="1"/>
          <p:nvPr/>
        </p:nvSpPr>
        <p:spPr>
          <a:xfrm>
            <a:off x="1996383" y="7462942"/>
            <a:ext cx="4761897" cy="646331"/>
          </a:xfrm>
          <a:prstGeom prst="rect">
            <a:avLst/>
          </a:prstGeom>
          <a:noFill/>
        </p:spPr>
        <p:txBody>
          <a:bodyPr wrap="square" rtlCol="0">
            <a:spAutoFit/>
          </a:bodyPr>
          <a:lstStyle/>
          <a:p>
            <a:r>
              <a:rPr lang="it-IT" dirty="0" smtClean="0"/>
              <a:t>NON INIETTARE L’INSULINA ATTRAVERSO I VESTITI</a:t>
            </a:r>
            <a:endParaRPr lang="it-IT" dirty="0"/>
          </a:p>
        </p:txBody>
      </p:sp>
      <p:sp>
        <p:nvSpPr>
          <p:cNvPr id="29" name="Rettangolo 28"/>
          <p:cNvSpPr/>
          <p:nvPr/>
        </p:nvSpPr>
        <p:spPr>
          <a:xfrm>
            <a:off x="1498823" y="8765457"/>
            <a:ext cx="5844162" cy="1188000"/>
          </a:xfrm>
          <a:prstGeom prst="rect">
            <a:avLst/>
          </a:prstGeom>
          <a:gradFill flip="none" rotWithShape="1">
            <a:gsLst>
              <a:gs pos="1000">
                <a:schemeClr val="bg1"/>
              </a:gs>
              <a:gs pos="74000">
                <a:srgbClr val="9FDBE1"/>
              </a:gs>
              <a:gs pos="91000">
                <a:srgbClr val="9FDBE1"/>
              </a:gs>
              <a:gs pos="100000">
                <a:srgbClr val="9FDB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p:cNvSpPr txBox="1"/>
          <p:nvPr/>
        </p:nvSpPr>
        <p:spPr>
          <a:xfrm>
            <a:off x="2023768" y="9036291"/>
            <a:ext cx="4530437" cy="646331"/>
          </a:xfrm>
          <a:prstGeom prst="rect">
            <a:avLst/>
          </a:prstGeom>
          <a:noFill/>
        </p:spPr>
        <p:txBody>
          <a:bodyPr wrap="square" rtlCol="0">
            <a:spAutoFit/>
          </a:bodyPr>
          <a:lstStyle/>
          <a:p>
            <a:r>
              <a:rPr lang="it-IT" dirty="0" smtClean="0"/>
              <a:t>NON INIETTARE L’INSULINA NELLA ZONA DELL’OMBELICO </a:t>
            </a:r>
            <a:endParaRPr lang="it-IT" dirty="0"/>
          </a:p>
        </p:txBody>
      </p:sp>
      <p:grpSp>
        <p:nvGrpSpPr>
          <p:cNvPr id="1025" name="Gruppo 1024"/>
          <p:cNvGrpSpPr/>
          <p:nvPr/>
        </p:nvGrpSpPr>
        <p:grpSpPr>
          <a:xfrm>
            <a:off x="382240" y="2455206"/>
            <a:ext cx="1440000" cy="1440945"/>
            <a:chOff x="318948" y="2449540"/>
            <a:chExt cx="1620000" cy="1626910"/>
          </a:xfrm>
        </p:grpSpPr>
        <p:sp>
          <p:nvSpPr>
            <p:cNvPr id="1024" name="Ovale 1023"/>
            <p:cNvSpPr/>
            <p:nvPr/>
          </p:nvSpPr>
          <p:spPr>
            <a:xfrm>
              <a:off x="318948" y="2449540"/>
              <a:ext cx="1620000" cy="1620000"/>
            </a:xfrm>
            <a:prstGeom prst="ellipse">
              <a:avLst/>
            </a:prstGeom>
            <a:solidFill>
              <a:schemeClr val="bg1"/>
            </a:solidFill>
            <a:ln>
              <a:solidFill>
                <a:srgbClr val="24B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1" name="Immagine 30"/>
            <p:cNvPicPr>
              <a:picLocks noChangeAspect="1"/>
            </p:cNvPicPr>
            <p:nvPr/>
          </p:nvPicPr>
          <p:blipFill rotWithShape="1">
            <a:blip r:embed="rId3" cstate="print">
              <a:clrChange>
                <a:clrFrom>
                  <a:srgbClr val="C6D2E8"/>
                </a:clrFrom>
                <a:clrTo>
                  <a:srgbClr val="C6D2E8">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0833" t="-4461" r="10833" b="4461"/>
            <a:stretch/>
          </p:blipFill>
          <p:spPr>
            <a:xfrm>
              <a:off x="328199" y="2491253"/>
              <a:ext cx="1585197" cy="1585197"/>
            </a:xfrm>
            <a:prstGeom prst="ellipse">
              <a:avLst/>
            </a:prstGeom>
            <a:ln w="28575">
              <a:solidFill>
                <a:srgbClr val="24B1C0"/>
              </a:solidFill>
            </a:ln>
          </p:spPr>
        </p:pic>
      </p:grpSp>
      <p:sp>
        <p:nvSpPr>
          <p:cNvPr id="1026" name="Ovale 1025"/>
          <p:cNvSpPr/>
          <p:nvPr/>
        </p:nvSpPr>
        <p:spPr>
          <a:xfrm>
            <a:off x="373176" y="4009172"/>
            <a:ext cx="1440000" cy="1440736"/>
          </a:xfrm>
          <a:prstGeom prst="ellipse">
            <a:avLst/>
          </a:prstGeom>
          <a:solidFill>
            <a:srgbClr val="B83022">
              <a:alpha val="72000"/>
            </a:srgbClr>
          </a:solidFill>
          <a:ln w="38100">
            <a:solidFill>
              <a:srgbClr val="24B1C0">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33" name="Ovale 1032"/>
          <p:cNvSpPr/>
          <p:nvPr/>
        </p:nvSpPr>
        <p:spPr>
          <a:xfrm>
            <a:off x="478838" y="4122816"/>
            <a:ext cx="1216000" cy="121662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34" name="CasellaDiTesto 1033"/>
          <p:cNvSpPr txBox="1"/>
          <p:nvPr/>
        </p:nvSpPr>
        <p:spPr>
          <a:xfrm>
            <a:off x="618511" y="3784735"/>
            <a:ext cx="1021702" cy="1862048"/>
          </a:xfrm>
          <a:prstGeom prst="rect">
            <a:avLst/>
          </a:prstGeom>
          <a:noFill/>
        </p:spPr>
        <p:txBody>
          <a:bodyPr wrap="square" rtlCol="0">
            <a:spAutoFit/>
          </a:bodyPr>
          <a:lstStyle/>
          <a:p>
            <a:r>
              <a:rPr lang="it-IT" sz="11500" b="1" dirty="0" smtClean="0">
                <a:solidFill>
                  <a:schemeClr val="tx1">
                    <a:lumMod val="65000"/>
                    <a:lumOff val="35000"/>
                  </a:schemeClr>
                </a:solidFill>
              </a:rPr>
              <a:t>2</a:t>
            </a:r>
            <a:endParaRPr lang="it-IT" sz="11500" b="1" dirty="0">
              <a:solidFill>
                <a:schemeClr val="tx1">
                  <a:lumMod val="65000"/>
                  <a:lumOff val="35000"/>
                </a:schemeClr>
              </a:solidFill>
            </a:endParaRPr>
          </a:p>
        </p:txBody>
      </p:sp>
      <p:sp>
        <p:nvSpPr>
          <p:cNvPr id="1032" name="Rettangolo 1031"/>
          <p:cNvSpPr/>
          <p:nvPr/>
        </p:nvSpPr>
        <p:spPr>
          <a:xfrm rot="2646720">
            <a:off x="497097" y="4629927"/>
            <a:ext cx="1248000" cy="128065"/>
          </a:xfrm>
          <a:prstGeom prst="rect">
            <a:avLst/>
          </a:prstGeom>
          <a:solidFill>
            <a:srgbClr val="B83022">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36" name="Ovale 1035"/>
          <p:cNvSpPr/>
          <p:nvPr/>
        </p:nvSpPr>
        <p:spPr>
          <a:xfrm>
            <a:off x="355418" y="5538163"/>
            <a:ext cx="1440000" cy="1440000"/>
          </a:xfrm>
          <a:prstGeom prst="ellipse">
            <a:avLst/>
          </a:prstGeom>
          <a:blipFill dpi="0" rotWithShape="1">
            <a:blip r:embed="rId5"/>
            <a:srcRect/>
            <a:stretch>
              <a:fillRect l="-7000" t="2000" r="-12000" b="11000"/>
            </a:stretch>
          </a:blipFill>
          <a:ln w="38100">
            <a:solidFill>
              <a:srgbClr val="24B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48"/>
          <p:cNvSpPr/>
          <p:nvPr/>
        </p:nvSpPr>
        <p:spPr>
          <a:xfrm>
            <a:off x="395102" y="7079108"/>
            <a:ext cx="1440000" cy="1440000"/>
          </a:xfrm>
          <a:prstGeom prst="ellipse">
            <a:avLst/>
          </a:prstGeom>
          <a:blipFill dpi="0" rotWithShape="1">
            <a:blip r:embed="rId6"/>
            <a:srcRect/>
            <a:stretch>
              <a:fillRect l="-7000" t="1000" r="-12000" b="1000"/>
            </a:stretch>
          </a:blipFill>
          <a:ln w="38100">
            <a:solidFill>
              <a:srgbClr val="24B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Ovale 50"/>
          <p:cNvSpPr/>
          <p:nvPr/>
        </p:nvSpPr>
        <p:spPr>
          <a:xfrm>
            <a:off x="407231" y="8644886"/>
            <a:ext cx="1440000" cy="1440000"/>
          </a:xfrm>
          <a:prstGeom prst="ellipse">
            <a:avLst/>
          </a:prstGeom>
          <a:blipFill dpi="0" rotWithShape="1">
            <a:blip r:embed="rId7"/>
            <a:srcRect/>
            <a:stretch>
              <a:fillRect l="-27000" r="-24000" b="-7000"/>
            </a:stretch>
          </a:blipFill>
          <a:ln w="38100">
            <a:solidFill>
              <a:srgbClr val="24B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Arco a tutto sesto 4"/>
          <p:cNvSpPr/>
          <p:nvPr/>
        </p:nvSpPr>
        <p:spPr>
          <a:xfrm rot="10800000">
            <a:off x="736321" y="8674011"/>
            <a:ext cx="1021702" cy="1112630"/>
          </a:xfrm>
          <a:prstGeom prst="blockArc">
            <a:avLst>
              <a:gd name="adj1" fmla="val 10771297"/>
              <a:gd name="adj2" fmla="val 0"/>
              <a:gd name="adj3" fmla="val 25000"/>
            </a:avLst>
          </a:prstGeom>
          <a:solidFill>
            <a:srgbClr val="92D050">
              <a:alpha val="22000"/>
            </a:srgbClr>
          </a:solidFill>
          <a:ln>
            <a:solidFill>
              <a:schemeClr val="accent6">
                <a:lumMod val="75000"/>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Per 2"/>
          <p:cNvSpPr/>
          <p:nvPr/>
        </p:nvSpPr>
        <p:spPr>
          <a:xfrm>
            <a:off x="931133" y="8997347"/>
            <a:ext cx="632076" cy="597191"/>
          </a:xfrm>
          <a:prstGeom prst="mathMultiply">
            <a:avLst>
              <a:gd name="adj1" fmla="val 10157"/>
            </a:avLst>
          </a:prstGeom>
          <a:solidFill>
            <a:srgbClr val="C00000">
              <a:alpha val="5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2" descr="Immagine correlata"/>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29362" y="9799029"/>
            <a:ext cx="282978" cy="28216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po 10"/>
          <p:cNvGrpSpPr/>
          <p:nvPr/>
        </p:nvGrpSpPr>
        <p:grpSpPr>
          <a:xfrm>
            <a:off x="389646" y="-26297"/>
            <a:ext cx="4465332" cy="2180389"/>
            <a:chOff x="1889589" y="167689"/>
            <a:chExt cx="4465332" cy="2180389"/>
          </a:xfrm>
        </p:grpSpPr>
        <p:sp>
          <p:nvSpPr>
            <p:cNvPr id="6" name="Rettangolo arrotondato 5"/>
            <p:cNvSpPr/>
            <p:nvPr/>
          </p:nvSpPr>
          <p:spPr>
            <a:xfrm>
              <a:off x="4148254" y="1628078"/>
              <a:ext cx="144000" cy="720000"/>
            </a:xfrm>
            <a:prstGeom prst="roundRect">
              <a:avLst/>
            </a:prstGeom>
            <a:solidFill>
              <a:schemeClr val="tx1">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6" name="Immagin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31073">
              <a:off x="1889589" y="167689"/>
              <a:ext cx="4465332" cy="1935047"/>
            </a:xfrm>
            <a:prstGeom prst="rect">
              <a:avLst/>
            </a:prstGeom>
            <a:effectLst>
              <a:outerShdw blurRad="76200" dir="13500000" sy="23000" kx="1200000" algn="br" rotWithShape="0">
                <a:prstClr val="black">
                  <a:alpha val="20000"/>
                </a:prstClr>
              </a:outerShdw>
            </a:effectLst>
          </p:spPr>
        </p:pic>
      </p:grpSp>
      <p:pic>
        <p:nvPicPr>
          <p:cNvPr id="4" name="Immagine 3"/>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42068" t="14938" r="24576" b="14867"/>
          <a:stretch/>
        </p:blipFill>
        <p:spPr>
          <a:xfrm rot="13003886" flipV="1">
            <a:off x="1249495" y="6296370"/>
            <a:ext cx="388713" cy="680613"/>
          </a:xfrm>
          <a:prstGeom prst="ellipse">
            <a:avLst/>
          </a:prstGeom>
        </p:spPr>
      </p:pic>
      <p:sp>
        <p:nvSpPr>
          <p:cNvPr id="32" name="Ovale 31"/>
          <p:cNvSpPr/>
          <p:nvPr/>
        </p:nvSpPr>
        <p:spPr>
          <a:xfrm>
            <a:off x="372853" y="5536755"/>
            <a:ext cx="1440000" cy="1440000"/>
          </a:xfrm>
          <a:prstGeom prst="ellipse">
            <a:avLst/>
          </a:prstGeom>
          <a:noFill/>
          <a:ln w="38100">
            <a:solidFill>
              <a:srgbClr val="24B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rapezio 7"/>
          <p:cNvSpPr/>
          <p:nvPr/>
        </p:nvSpPr>
        <p:spPr>
          <a:xfrm>
            <a:off x="872126" y="6813201"/>
            <a:ext cx="364900" cy="93582"/>
          </a:xfrm>
          <a:prstGeom prst="trapezoid">
            <a:avLst>
              <a:gd name="adj" fmla="val 4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r 33"/>
          <p:cNvSpPr/>
          <p:nvPr/>
        </p:nvSpPr>
        <p:spPr>
          <a:xfrm>
            <a:off x="211387" y="5545979"/>
            <a:ext cx="1727399" cy="1564094"/>
          </a:xfrm>
          <a:prstGeom prst="mathMultiply">
            <a:avLst>
              <a:gd name="adj1" fmla="val 8484"/>
            </a:avLst>
          </a:prstGeom>
          <a:solidFill>
            <a:srgbClr val="D22834">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2" name="Picture 4" descr="Risultati immagini per auto 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5259669" y="1258472"/>
            <a:ext cx="1339625" cy="547609"/>
          </a:xfrm>
          <a:prstGeom prst="rect">
            <a:avLst/>
          </a:prstGeom>
          <a:noFill/>
          <a:extLst>
            <a:ext uri="{909E8E84-426E-40DD-AFC4-6F175D3DCCD1}">
              <a14:hiddenFill xmlns:a14="http://schemas.microsoft.com/office/drawing/2010/main">
                <a:solidFill>
                  <a:srgbClr val="FFFFFF"/>
                </a:solidFill>
              </a14:hiddenFill>
            </a:ext>
          </a:extLst>
        </p:spPr>
      </p:pic>
      <p:sp>
        <p:nvSpPr>
          <p:cNvPr id="57" name="CasellaDiTesto 56"/>
          <p:cNvSpPr txBox="1"/>
          <p:nvPr/>
        </p:nvSpPr>
        <p:spPr>
          <a:xfrm>
            <a:off x="281949" y="10334815"/>
            <a:ext cx="1899044" cy="261610"/>
          </a:xfrm>
          <a:prstGeom prst="rect">
            <a:avLst/>
          </a:prstGeom>
          <a:noFill/>
        </p:spPr>
        <p:txBody>
          <a:bodyPr wrap="square" rtlCol="0">
            <a:spAutoFit/>
          </a:bodyPr>
          <a:lstStyle/>
          <a:p>
            <a:r>
              <a:rPr lang="it-IT" sz="1050" dirty="0" err="1" smtClean="0">
                <a:solidFill>
                  <a:schemeClr val="tx1">
                    <a:lumMod val="50000"/>
                    <a:lumOff val="50000"/>
                  </a:schemeClr>
                </a:solidFill>
              </a:rPr>
              <a:t>Pag</a:t>
            </a:r>
            <a:r>
              <a:rPr lang="it-IT" sz="1050" dirty="0" smtClean="0">
                <a:solidFill>
                  <a:schemeClr val="tx1">
                    <a:lumMod val="50000"/>
                    <a:lumOff val="50000"/>
                  </a:schemeClr>
                </a:solidFill>
              </a:rPr>
              <a:t> 10 di 16</a:t>
            </a:r>
            <a:endParaRPr lang="it-IT" sz="1050" dirty="0">
              <a:solidFill>
                <a:schemeClr val="tx1">
                  <a:lumMod val="50000"/>
                  <a:lumOff val="50000"/>
                </a:schemeClr>
              </a:solidFill>
            </a:endParaRPr>
          </a:p>
        </p:txBody>
      </p:sp>
      <p:sp>
        <p:nvSpPr>
          <p:cNvPr id="58" name="CasellaDiTesto 57"/>
          <p:cNvSpPr txBox="1"/>
          <p:nvPr/>
        </p:nvSpPr>
        <p:spPr>
          <a:xfrm>
            <a:off x="2297168" y="10330281"/>
            <a:ext cx="2962501" cy="261610"/>
          </a:xfrm>
          <a:prstGeom prst="rect">
            <a:avLst/>
          </a:prstGeom>
          <a:noFill/>
        </p:spPr>
        <p:txBody>
          <a:bodyPr wrap="square" rtlCol="0">
            <a:spAutoFit/>
          </a:bodyPr>
          <a:lstStyle/>
          <a:p>
            <a:pPr algn="ctr"/>
            <a:r>
              <a:rPr lang="it-IT" sz="1100" dirty="0" err="1">
                <a:solidFill>
                  <a:schemeClr val="tx1">
                    <a:lumMod val="50000"/>
                    <a:lumOff val="50000"/>
                  </a:schemeClr>
                </a:solidFill>
              </a:rPr>
              <a:t>Rev</a:t>
            </a:r>
            <a:r>
              <a:rPr lang="it-IT" sz="1100" dirty="0">
                <a:solidFill>
                  <a:schemeClr val="tx1">
                    <a:lumMod val="50000"/>
                    <a:lumOff val="50000"/>
                  </a:schemeClr>
                </a:solidFill>
              </a:rPr>
              <a:t> 1 </a:t>
            </a:r>
            <a:r>
              <a:rPr lang="it-IT" sz="1100" dirty="0" smtClean="0">
                <a:solidFill>
                  <a:schemeClr val="tx1">
                    <a:lumMod val="50000"/>
                    <a:lumOff val="50000"/>
                  </a:schemeClr>
                </a:solidFill>
              </a:rPr>
              <a:t>30/06/2022 – </a:t>
            </a:r>
            <a:r>
              <a:rPr lang="it-IT" sz="1100" dirty="0">
                <a:solidFill>
                  <a:schemeClr val="tx1">
                    <a:lumMod val="50000"/>
                    <a:lumOff val="50000"/>
                  </a:schemeClr>
                </a:solidFill>
              </a:rPr>
              <a:t>Opuscolo informativo</a:t>
            </a:r>
          </a:p>
        </p:txBody>
      </p:sp>
      <p:pic>
        <p:nvPicPr>
          <p:cNvPr id="59" name="Immagine 58" descr="E:\educazione diabetico\logo.pn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59234" y="10202735"/>
            <a:ext cx="881758" cy="389156"/>
          </a:xfrm>
          <a:prstGeom prst="rect">
            <a:avLst/>
          </a:prstGeom>
          <a:noFill/>
          <a:ln>
            <a:noFill/>
          </a:ln>
        </p:spPr>
      </p:pic>
    </p:spTree>
    <p:extLst>
      <p:ext uri="{BB962C8B-B14F-4D97-AF65-F5344CB8AC3E}">
        <p14:creationId xmlns:p14="http://schemas.microsoft.com/office/powerpoint/2010/main" val="2323056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tangolo 28"/>
          <p:cNvSpPr/>
          <p:nvPr/>
        </p:nvSpPr>
        <p:spPr>
          <a:xfrm>
            <a:off x="1477098" y="8777658"/>
            <a:ext cx="5844162" cy="1188000"/>
          </a:xfrm>
          <a:prstGeom prst="rect">
            <a:avLst/>
          </a:prstGeom>
          <a:gradFill flip="none" rotWithShape="1">
            <a:gsLst>
              <a:gs pos="1000">
                <a:schemeClr val="bg1"/>
              </a:gs>
              <a:gs pos="74000">
                <a:srgbClr val="9FDBE1"/>
              </a:gs>
              <a:gs pos="91000">
                <a:srgbClr val="9FDBE1"/>
              </a:gs>
              <a:gs pos="100000">
                <a:srgbClr val="9FDB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360827" y="8641937"/>
            <a:ext cx="1440000" cy="1440000"/>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Immagine 14"/>
          <p:cNvPicPr>
            <a:picLocks noChangeAspect="1"/>
          </p:cNvPicPr>
          <p:nvPr/>
        </p:nvPicPr>
        <p:blipFill rotWithShape="1">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l="32003" t="-1397" r="210" b="62579"/>
          <a:stretch/>
        </p:blipFill>
        <p:spPr>
          <a:xfrm>
            <a:off x="4356662" y="-69521"/>
            <a:ext cx="3277941" cy="1693197"/>
          </a:xfrm>
          <a:prstGeom prst="rect">
            <a:avLst/>
          </a:prstGeom>
        </p:spPr>
      </p:pic>
      <p:grpSp>
        <p:nvGrpSpPr>
          <p:cNvPr id="45" name="Gruppo 44"/>
          <p:cNvGrpSpPr/>
          <p:nvPr/>
        </p:nvGrpSpPr>
        <p:grpSpPr>
          <a:xfrm rot="-60000">
            <a:off x="-746552" y="1098157"/>
            <a:ext cx="8390588" cy="551480"/>
            <a:chOff x="-849611" y="1115483"/>
            <a:chExt cx="8409286" cy="734507"/>
          </a:xfrm>
        </p:grpSpPr>
        <p:grpSp>
          <p:nvGrpSpPr>
            <p:cNvPr id="46" name="Gruppo 45"/>
            <p:cNvGrpSpPr/>
            <p:nvPr/>
          </p:nvGrpSpPr>
          <p:grpSpPr>
            <a:xfrm>
              <a:off x="1272999" y="1117624"/>
              <a:ext cx="6286676" cy="732366"/>
              <a:chOff x="1272999" y="1117624"/>
              <a:chExt cx="6286676" cy="732366"/>
            </a:xfrm>
          </p:grpSpPr>
          <p:grpSp>
            <p:nvGrpSpPr>
              <p:cNvPr id="50" name="Gruppo 49"/>
              <p:cNvGrpSpPr/>
              <p:nvPr/>
            </p:nvGrpSpPr>
            <p:grpSpPr>
              <a:xfrm>
                <a:off x="4416024" y="1118387"/>
                <a:ext cx="3143651" cy="731603"/>
                <a:chOff x="4416024" y="1118387"/>
                <a:chExt cx="3143651" cy="731603"/>
              </a:xfrm>
            </p:grpSpPr>
            <p:pic>
              <p:nvPicPr>
                <p:cNvPr id="56" name="Picture 6" descr="https://www.super-hobby.it/zdjecia/3/5/4/3016_9-auto_downl.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5809" y="1119912"/>
                  <a:ext cx="1063866" cy="73007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https://www.super-hobby.it/zdjecia/3/5/4/3016_9-auto_downl.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6024" y="1118387"/>
                  <a:ext cx="1063866" cy="73007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https://www.super-hobby.it/zdjecia/3/5/4/3016_9-auto_downl.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4468" y="1119912"/>
                  <a:ext cx="1063866" cy="7300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uppo 51"/>
              <p:cNvGrpSpPr/>
              <p:nvPr/>
            </p:nvGrpSpPr>
            <p:grpSpPr>
              <a:xfrm>
                <a:off x="1272999" y="1117624"/>
                <a:ext cx="3143651" cy="731603"/>
                <a:chOff x="4416024" y="1118387"/>
                <a:chExt cx="3143651" cy="731603"/>
              </a:xfrm>
            </p:grpSpPr>
            <p:pic>
              <p:nvPicPr>
                <p:cNvPr id="53" name="Picture 6" descr="https://www.super-hobby.it/zdjecia/3/5/4/3016_9-auto_downl.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5809" y="1119912"/>
                  <a:ext cx="1063866" cy="7300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s://www.super-hobby.it/zdjecia/3/5/4/3016_9-auto_downl.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6024" y="1118387"/>
                  <a:ext cx="1063866" cy="7300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https://www.super-hobby.it/zdjecia/3/5/4/3016_9-auto_downl.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4468" y="1119912"/>
                  <a:ext cx="1063866" cy="73007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47" name="Picture 6" descr="https://www.super-hobby.it/zdjecia/3/5/4/3016_9-auto_downl.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611" y="1115483"/>
              <a:ext cx="1063866" cy="73007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https://www.super-hobby.it/zdjecia/3/5/4/3016_9-auto_downl.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833" y="1117008"/>
              <a:ext cx="1063866" cy="7300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uppo 11"/>
          <p:cNvGrpSpPr/>
          <p:nvPr/>
        </p:nvGrpSpPr>
        <p:grpSpPr>
          <a:xfrm>
            <a:off x="-8113971" y="1537185"/>
            <a:ext cx="15942180" cy="721759"/>
            <a:chOff x="-8113971" y="1695450"/>
            <a:chExt cx="15942180" cy="721759"/>
          </a:xfrm>
        </p:grpSpPr>
        <p:sp>
          <p:nvSpPr>
            <p:cNvPr id="31" name="Rettangolo 30"/>
            <p:cNvSpPr/>
            <p:nvPr/>
          </p:nvSpPr>
          <p:spPr>
            <a:xfrm rot="21564272">
              <a:off x="-8113971" y="1753947"/>
              <a:ext cx="15939163" cy="6632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2" name="Connettore 1 31"/>
            <p:cNvCxnSpPr/>
            <p:nvPr/>
          </p:nvCxnSpPr>
          <p:spPr>
            <a:xfrm flipV="1">
              <a:off x="-7627615" y="1695450"/>
              <a:ext cx="15455824" cy="1714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flipV="1">
              <a:off x="-7772238" y="2234408"/>
              <a:ext cx="15600447" cy="18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flipV="1">
              <a:off x="-7627615" y="1885950"/>
              <a:ext cx="15455824" cy="119859"/>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sp>
        <p:nvSpPr>
          <p:cNvPr id="19" name="Rettangolo 18"/>
          <p:cNvSpPr/>
          <p:nvPr/>
        </p:nvSpPr>
        <p:spPr>
          <a:xfrm>
            <a:off x="1495580" y="2610674"/>
            <a:ext cx="5854771" cy="1188000"/>
          </a:xfrm>
          <a:prstGeom prst="rect">
            <a:avLst/>
          </a:prstGeom>
          <a:gradFill flip="none" rotWithShape="1">
            <a:gsLst>
              <a:gs pos="1000">
                <a:schemeClr val="bg1"/>
              </a:gs>
              <a:gs pos="74000">
                <a:srgbClr val="9FDBE1"/>
              </a:gs>
              <a:gs pos="91000">
                <a:srgbClr val="9FDBE1"/>
              </a:gs>
              <a:gs pos="100000">
                <a:srgbClr val="9FDB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935359" y="5657334"/>
            <a:ext cx="6423907" cy="1188000"/>
          </a:xfrm>
          <a:prstGeom prst="rect">
            <a:avLst/>
          </a:prstGeom>
          <a:gradFill flip="none" rotWithShape="1">
            <a:gsLst>
              <a:gs pos="1000">
                <a:schemeClr val="bg1"/>
              </a:gs>
              <a:gs pos="74000">
                <a:srgbClr val="9FDBE1"/>
              </a:gs>
              <a:gs pos="91000">
                <a:srgbClr val="9FDBE1"/>
              </a:gs>
              <a:gs pos="100000">
                <a:srgbClr val="9FDB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1219441" y="4110004"/>
            <a:ext cx="6139825" cy="1188000"/>
          </a:xfrm>
          <a:prstGeom prst="rect">
            <a:avLst/>
          </a:prstGeom>
          <a:gradFill flip="none" rotWithShape="1">
            <a:gsLst>
              <a:gs pos="1000">
                <a:schemeClr val="bg1"/>
              </a:gs>
              <a:gs pos="74000">
                <a:srgbClr val="9FDBE1"/>
              </a:gs>
              <a:gs pos="91000">
                <a:srgbClr val="9FDBE1"/>
              </a:gs>
              <a:gs pos="100000">
                <a:srgbClr val="9FDB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325966" y="7209693"/>
            <a:ext cx="6033300" cy="1188000"/>
          </a:xfrm>
          <a:prstGeom prst="rect">
            <a:avLst/>
          </a:prstGeom>
          <a:gradFill flip="none" rotWithShape="1">
            <a:gsLst>
              <a:gs pos="1000">
                <a:schemeClr val="bg1"/>
              </a:gs>
              <a:gs pos="74000">
                <a:srgbClr val="9FDBE1"/>
              </a:gs>
              <a:gs pos="91000">
                <a:srgbClr val="9FDBE1"/>
              </a:gs>
              <a:gs pos="100000">
                <a:srgbClr val="9FDB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Ovale 1025"/>
          <p:cNvSpPr/>
          <p:nvPr/>
        </p:nvSpPr>
        <p:spPr>
          <a:xfrm>
            <a:off x="373176" y="4019723"/>
            <a:ext cx="1440000" cy="1440736"/>
          </a:xfrm>
          <a:prstGeom prst="ellipse">
            <a:avLst/>
          </a:prstGeom>
          <a:blipFill dpi="0" rotWithShape="1">
            <a:blip r:embed="rId5"/>
            <a:srcRect/>
            <a:stretch>
              <a:fillRect l="2000" t="5000" r="-102000" b="-24000"/>
            </a:stretch>
          </a:blipFill>
          <a:ln w="38100">
            <a:solidFill>
              <a:srgbClr val="248CC0">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36" name="Ovale 1035"/>
          <p:cNvSpPr/>
          <p:nvPr/>
        </p:nvSpPr>
        <p:spPr>
          <a:xfrm>
            <a:off x="337833" y="5548714"/>
            <a:ext cx="1440000" cy="1440000"/>
          </a:xfrm>
          <a:prstGeom prst="ellipse">
            <a:avLst/>
          </a:prstGeom>
          <a:blipFill dpi="0" rotWithShape="1">
            <a:blip r:embed="rId6"/>
            <a:srcRect/>
            <a:stretch>
              <a:fillRect l="-41000" t="2000" r="-7000" b="2000"/>
            </a:stretch>
          </a:blipFill>
          <a:ln w="38100">
            <a:solidFill>
              <a:srgbClr val="24B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48"/>
          <p:cNvSpPr/>
          <p:nvPr/>
        </p:nvSpPr>
        <p:spPr>
          <a:xfrm>
            <a:off x="381034" y="7117795"/>
            <a:ext cx="1440000" cy="1440000"/>
          </a:xfrm>
          <a:prstGeom prst="ellipse">
            <a:avLst/>
          </a:prstGeom>
          <a:solidFill>
            <a:schemeClr val="bg1"/>
          </a:solidFill>
          <a:ln w="38100">
            <a:solidFill>
              <a:srgbClr val="24B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Ovale 50"/>
          <p:cNvSpPr/>
          <p:nvPr/>
        </p:nvSpPr>
        <p:spPr>
          <a:xfrm>
            <a:off x="367682" y="8651275"/>
            <a:ext cx="1440000" cy="1440000"/>
          </a:xfrm>
          <a:prstGeom prst="ellipse">
            <a:avLst/>
          </a:prstGeom>
          <a:blipFill dpi="0" rotWithShape="1">
            <a:blip r:embed="rId7"/>
            <a:srcRect/>
            <a:stretch>
              <a:fillRect l="2000" t="19000" r="1000" b="9000"/>
            </a:stretch>
          </a:blipFill>
          <a:ln w="38100">
            <a:solidFill>
              <a:srgbClr val="24B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5" name="Immagine 34"/>
          <p:cNvPicPr>
            <a:picLocks noChangeAspect="1"/>
          </p:cNvPicPr>
          <p:nvPr/>
        </p:nvPicPr>
        <p:blipFill rotWithShape="1">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t="35838" b="9125"/>
          <a:stretch/>
        </p:blipFill>
        <p:spPr>
          <a:xfrm>
            <a:off x="757059" y="127614"/>
            <a:ext cx="3076387" cy="2128529"/>
          </a:xfrm>
          <a:prstGeom prst="triangle">
            <a:avLst>
              <a:gd name="adj" fmla="val 46591"/>
            </a:avLst>
          </a:prstGeom>
          <a:effectLst>
            <a:outerShdw blurRad="76200" dir="13500000" sy="23000" kx="1200000" algn="br" rotWithShape="0">
              <a:prstClr val="black">
                <a:alpha val="20000"/>
              </a:prstClr>
            </a:outerShdw>
          </a:effectLst>
        </p:spPr>
      </p:pic>
      <p:sp>
        <p:nvSpPr>
          <p:cNvPr id="37" name="CasellaDiTesto 36"/>
          <p:cNvSpPr txBox="1"/>
          <p:nvPr/>
        </p:nvSpPr>
        <p:spPr>
          <a:xfrm>
            <a:off x="1694838" y="4491047"/>
            <a:ext cx="4803536" cy="369332"/>
          </a:xfrm>
          <a:prstGeom prst="rect">
            <a:avLst/>
          </a:prstGeom>
          <a:noFill/>
        </p:spPr>
        <p:txBody>
          <a:bodyPr wrap="square" rtlCol="0">
            <a:spAutoFit/>
          </a:bodyPr>
          <a:lstStyle/>
          <a:p>
            <a:pPr algn="ctr"/>
            <a:r>
              <a:rPr lang="it-IT" dirty="0" smtClean="0"/>
              <a:t>Non iniettare insulina fredda o riscaldata</a:t>
            </a:r>
            <a:endParaRPr lang="it-IT" dirty="0"/>
          </a:p>
        </p:txBody>
      </p:sp>
      <p:sp>
        <p:nvSpPr>
          <p:cNvPr id="38" name="CasellaDiTesto 37"/>
          <p:cNvSpPr txBox="1"/>
          <p:nvPr/>
        </p:nvSpPr>
        <p:spPr>
          <a:xfrm>
            <a:off x="1969896" y="2769682"/>
            <a:ext cx="4464133" cy="923330"/>
          </a:xfrm>
          <a:prstGeom prst="rect">
            <a:avLst/>
          </a:prstGeom>
          <a:noFill/>
        </p:spPr>
        <p:txBody>
          <a:bodyPr wrap="square" rtlCol="0">
            <a:spAutoFit/>
          </a:bodyPr>
          <a:lstStyle/>
          <a:p>
            <a:pPr algn="just"/>
            <a:r>
              <a:rPr lang="it-IT" dirty="0" smtClean="0"/>
              <a:t>NON INIETTARE NELLO STESSO POSTO DUE VOLTE e </a:t>
            </a:r>
            <a:r>
              <a:rPr lang="it-IT" dirty="0"/>
              <a:t>non iniettare su zone dure o noduli della cute</a:t>
            </a:r>
          </a:p>
        </p:txBody>
      </p:sp>
      <p:sp>
        <p:nvSpPr>
          <p:cNvPr id="40" name="CasellaDiTesto 39"/>
          <p:cNvSpPr txBox="1"/>
          <p:nvPr/>
        </p:nvSpPr>
        <p:spPr>
          <a:xfrm>
            <a:off x="1966813" y="5778749"/>
            <a:ext cx="4381154" cy="923330"/>
          </a:xfrm>
          <a:prstGeom prst="rect">
            <a:avLst/>
          </a:prstGeom>
          <a:noFill/>
        </p:spPr>
        <p:txBody>
          <a:bodyPr wrap="square" rtlCol="0">
            <a:spAutoFit/>
          </a:bodyPr>
          <a:lstStyle/>
          <a:p>
            <a:r>
              <a:rPr lang="it-IT" dirty="0" smtClean="0"/>
              <a:t>Assicurarsi che la CUTE SIA PULITA prima di iniettare </a:t>
            </a:r>
            <a:r>
              <a:rPr lang="it-IT" dirty="0"/>
              <a:t>l’insulina </a:t>
            </a:r>
            <a:r>
              <a:rPr lang="it-IT" dirty="0" smtClean="0"/>
              <a:t>e NON MASSAGGIARE LA CUTE dopo l’iniezione</a:t>
            </a:r>
            <a:endParaRPr lang="it-IT" dirty="0"/>
          </a:p>
        </p:txBody>
      </p:sp>
      <p:sp>
        <p:nvSpPr>
          <p:cNvPr id="41" name="CasellaDiTesto 40"/>
          <p:cNvSpPr txBox="1"/>
          <p:nvPr/>
        </p:nvSpPr>
        <p:spPr>
          <a:xfrm>
            <a:off x="1929093" y="8767806"/>
            <a:ext cx="4504936" cy="1200329"/>
          </a:xfrm>
          <a:prstGeom prst="rect">
            <a:avLst/>
          </a:prstGeom>
          <a:noFill/>
        </p:spPr>
        <p:txBody>
          <a:bodyPr wrap="square" rtlCol="0">
            <a:spAutoFit/>
          </a:bodyPr>
          <a:lstStyle/>
          <a:p>
            <a:pPr algn="just"/>
            <a:r>
              <a:rPr lang="it-IT" b="1" dirty="0" smtClean="0"/>
              <a:t>SE SI USANO AGHI DA 8 MM FARE LA PLICA CUTANEA, </a:t>
            </a:r>
            <a:r>
              <a:rPr lang="it-IT" dirty="0" smtClean="0"/>
              <a:t>ovvero sollevare la cute dal tessuto sottostante con le dita prima di iniettare. Non è necessario per aghi sotto i 6 mm.</a:t>
            </a:r>
            <a:endParaRPr lang="it-IT" dirty="0"/>
          </a:p>
        </p:txBody>
      </p:sp>
      <p:sp>
        <p:nvSpPr>
          <p:cNvPr id="42" name="Ovale 41"/>
          <p:cNvSpPr/>
          <p:nvPr/>
        </p:nvSpPr>
        <p:spPr>
          <a:xfrm>
            <a:off x="379081" y="2504416"/>
            <a:ext cx="1440000" cy="1440000"/>
          </a:xfrm>
          <a:prstGeom prst="ellipse">
            <a:avLst/>
          </a:prstGeom>
          <a:blipFill dpi="0" rotWithShape="1">
            <a:blip r:embed="rId9"/>
            <a:srcRect/>
            <a:stretch>
              <a:fillRect l="-24000" t="-1000" r="-27000" b="-3000"/>
            </a:stretch>
          </a:blipFill>
          <a:ln w="38100">
            <a:solidFill>
              <a:srgbClr val="24B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Picture 2" descr="Immagine correlata"/>
          <p:cNvPicPr>
            <a:picLocks noChangeAspect="1" noChangeArrowheads="1"/>
          </p:cNvPicPr>
          <p:nvPr/>
        </p:nvPicPr>
        <p:blipFill rotWithShape="1">
          <a:blip r:embed="rId10" cstate="print">
            <a:clrChange>
              <a:clrFrom>
                <a:srgbClr val="ECF0F1"/>
              </a:clrFrom>
              <a:clrTo>
                <a:srgbClr val="ECF0F1">
                  <a:alpha val="0"/>
                </a:srgbClr>
              </a:clrTo>
            </a:clrChange>
            <a:extLst>
              <a:ext uri="{28A0092B-C50C-407E-A947-70E740481C1C}">
                <a14:useLocalDpi xmlns:a14="http://schemas.microsoft.com/office/drawing/2010/main" val="0"/>
              </a:ext>
            </a:extLst>
          </a:blip>
          <a:srcRect l="18566" t="7273" r="19914"/>
          <a:stretch/>
        </p:blipFill>
        <p:spPr bwMode="auto">
          <a:xfrm>
            <a:off x="1287174" y="4165338"/>
            <a:ext cx="356191" cy="536873"/>
          </a:xfrm>
          <a:prstGeom prst="rect">
            <a:avLst/>
          </a:prstGeom>
          <a:noFill/>
          <a:extLst>
            <a:ext uri="{909E8E84-426E-40DD-AFC4-6F175D3DCCD1}">
              <a14:hiddenFill xmlns:a14="http://schemas.microsoft.com/office/drawing/2010/main">
                <a:solidFill>
                  <a:srgbClr val="FFFFFF"/>
                </a:solidFill>
              </a14:hiddenFill>
            </a:ext>
          </a:extLst>
        </p:spPr>
      </p:pic>
      <p:pic>
        <p:nvPicPr>
          <p:cNvPr id="43" name="Immagine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2434" y="4233756"/>
            <a:ext cx="517829" cy="400039"/>
          </a:xfrm>
          <a:prstGeom prst="rect">
            <a:avLst/>
          </a:prstGeom>
        </p:spPr>
      </p:pic>
      <p:sp>
        <p:nvSpPr>
          <p:cNvPr id="44" name="Per 43"/>
          <p:cNvSpPr/>
          <p:nvPr/>
        </p:nvSpPr>
        <p:spPr>
          <a:xfrm>
            <a:off x="228955" y="3973354"/>
            <a:ext cx="1727399" cy="1564094"/>
          </a:xfrm>
          <a:prstGeom prst="mathMultiply">
            <a:avLst>
              <a:gd name="adj1" fmla="val 8484"/>
            </a:avLst>
          </a:prstGeom>
          <a:solidFill>
            <a:srgbClr val="D22834">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Per 58"/>
          <p:cNvSpPr/>
          <p:nvPr/>
        </p:nvSpPr>
        <p:spPr>
          <a:xfrm>
            <a:off x="174924" y="5506320"/>
            <a:ext cx="1727399" cy="1564094"/>
          </a:xfrm>
          <a:prstGeom prst="mathMultiply">
            <a:avLst>
              <a:gd name="adj1" fmla="val 8484"/>
            </a:avLst>
          </a:prstGeom>
          <a:solidFill>
            <a:srgbClr val="D22834">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Ovale 60"/>
          <p:cNvSpPr/>
          <p:nvPr/>
        </p:nvSpPr>
        <p:spPr>
          <a:xfrm>
            <a:off x="372654" y="4003848"/>
            <a:ext cx="1440000" cy="1440000"/>
          </a:xfrm>
          <a:prstGeom prst="ellipse">
            <a:avLst/>
          </a:prstGeom>
          <a:noFill/>
          <a:ln w="38100">
            <a:solidFill>
              <a:srgbClr val="24B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7" name="Picture 2" descr="Immagine correlata"/>
          <p:cNvPicPr>
            <a:picLocks noChangeAspect="1" noChangeArrowheads="1"/>
          </p:cNvPicPr>
          <p:nvPr/>
        </p:nvPicPr>
        <p:blipFill>
          <a:blip r:embed="rId12" cstate="print">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11777" y="9640764"/>
            <a:ext cx="282978" cy="282163"/>
          </a:xfrm>
          <a:prstGeom prst="rect">
            <a:avLst/>
          </a:prstGeom>
          <a:noFill/>
          <a:extLst>
            <a:ext uri="{909E8E84-426E-40DD-AFC4-6F175D3DCCD1}">
              <a14:hiddenFill xmlns:a14="http://schemas.microsoft.com/office/drawing/2010/main">
                <a:solidFill>
                  <a:srgbClr val="FFFFFF"/>
                </a:solidFill>
              </a14:hiddenFill>
            </a:ext>
          </a:extLst>
        </p:spPr>
      </p:pic>
      <p:sp>
        <p:nvSpPr>
          <p:cNvPr id="69" name="CasellaDiTesto 68"/>
          <p:cNvSpPr txBox="1"/>
          <p:nvPr/>
        </p:nvSpPr>
        <p:spPr>
          <a:xfrm>
            <a:off x="6369257" y="10334815"/>
            <a:ext cx="1899044" cy="261610"/>
          </a:xfrm>
          <a:prstGeom prst="rect">
            <a:avLst/>
          </a:prstGeom>
          <a:noFill/>
        </p:spPr>
        <p:txBody>
          <a:bodyPr wrap="square" rtlCol="0">
            <a:spAutoFit/>
          </a:bodyPr>
          <a:lstStyle/>
          <a:p>
            <a:r>
              <a:rPr lang="it-IT" sz="1050" dirty="0" err="1" smtClean="0">
                <a:solidFill>
                  <a:schemeClr val="tx1">
                    <a:lumMod val="50000"/>
                    <a:lumOff val="50000"/>
                  </a:schemeClr>
                </a:solidFill>
              </a:rPr>
              <a:t>Pag</a:t>
            </a:r>
            <a:r>
              <a:rPr lang="it-IT" sz="1050" dirty="0" smtClean="0">
                <a:solidFill>
                  <a:schemeClr val="tx1">
                    <a:lumMod val="50000"/>
                    <a:lumOff val="50000"/>
                  </a:schemeClr>
                </a:solidFill>
              </a:rPr>
              <a:t> 11 di 16</a:t>
            </a:r>
            <a:endParaRPr lang="it-IT" sz="1050" dirty="0">
              <a:solidFill>
                <a:schemeClr val="tx1">
                  <a:lumMod val="50000"/>
                  <a:lumOff val="50000"/>
                </a:schemeClr>
              </a:solidFill>
            </a:endParaRPr>
          </a:p>
        </p:txBody>
      </p:sp>
      <p:sp>
        <p:nvSpPr>
          <p:cNvPr id="70" name="CasellaDiTesto 69"/>
          <p:cNvSpPr txBox="1"/>
          <p:nvPr/>
        </p:nvSpPr>
        <p:spPr>
          <a:xfrm>
            <a:off x="2297168" y="10330281"/>
            <a:ext cx="2962501" cy="261610"/>
          </a:xfrm>
          <a:prstGeom prst="rect">
            <a:avLst/>
          </a:prstGeom>
          <a:noFill/>
        </p:spPr>
        <p:txBody>
          <a:bodyPr wrap="square" rtlCol="0">
            <a:spAutoFit/>
          </a:bodyPr>
          <a:lstStyle/>
          <a:p>
            <a:pPr algn="ctr"/>
            <a:r>
              <a:rPr lang="it-IT" sz="1100" dirty="0" err="1">
                <a:solidFill>
                  <a:schemeClr val="tx1">
                    <a:lumMod val="50000"/>
                    <a:lumOff val="50000"/>
                  </a:schemeClr>
                </a:solidFill>
              </a:rPr>
              <a:t>Rev</a:t>
            </a:r>
            <a:r>
              <a:rPr lang="it-IT" sz="1100" dirty="0">
                <a:solidFill>
                  <a:schemeClr val="tx1">
                    <a:lumMod val="50000"/>
                    <a:lumOff val="50000"/>
                  </a:schemeClr>
                </a:solidFill>
              </a:rPr>
              <a:t> 1 30/06/2022</a:t>
            </a:r>
            <a:r>
              <a:rPr lang="it-IT" sz="1100" dirty="0" smtClean="0">
                <a:solidFill>
                  <a:schemeClr val="tx1">
                    <a:lumMod val="50000"/>
                    <a:lumOff val="50000"/>
                  </a:schemeClr>
                </a:solidFill>
              </a:rPr>
              <a:t>– </a:t>
            </a:r>
            <a:r>
              <a:rPr lang="it-IT" sz="1100" dirty="0">
                <a:solidFill>
                  <a:schemeClr val="tx1">
                    <a:lumMod val="50000"/>
                    <a:lumOff val="50000"/>
                  </a:schemeClr>
                </a:solidFill>
              </a:rPr>
              <a:t>Opuscolo informativo</a:t>
            </a:r>
          </a:p>
        </p:txBody>
      </p:sp>
      <p:pic>
        <p:nvPicPr>
          <p:cNvPr id="71" name="Immagine 70" descr="E:\educazione diabetico\logo.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7424" y="10202735"/>
            <a:ext cx="881758" cy="389156"/>
          </a:xfrm>
          <a:prstGeom prst="rect">
            <a:avLst/>
          </a:prstGeom>
          <a:noFill/>
          <a:ln>
            <a:noFill/>
          </a:ln>
        </p:spPr>
      </p:pic>
      <p:grpSp>
        <p:nvGrpSpPr>
          <p:cNvPr id="2" name="Gruppo 1"/>
          <p:cNvGrpSpPr/>
          <p:nvPr/>
        </p:nvGrpSpPr>
        <p:grpSpPr>
          <a:xfrm>
            <a:off x="513413" y="7191212"/>
            <a:ext cx="1196727" cy="1280103"/>
            <a:chOff x="-3394725" y="6395437"/>
            <a:chExt cx="1912780" cy="2255838"/>
          </a:xfrm>
        </p:grpSpPr>
        <p:pic>
          <p:nvPicPr>
            <p:cNvPr id="62" name="Immagine 6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94725" y="6395437"/>
              <a:ext cx="1912780" cy="1760825"/>
            </a:xfrm>
            <a:prstGeom prst="rect">
              <a:avLst/>
            </a:prstGeom>
          </p:spPr>
        </p:pic>
        <p:pic>
          <p:nvPicPr>
            <p:cNvPr id="63" name="Picture 2" descr="Risultati immagini per aspirare dalla penna di insulina"/>
            <p:cNvPicPr>
              <a:picLocks noChangeAspect="1" noChangeArrowheads="1"/>
            </p:cNvPicPr>
            <p:nvPr/>
          </p:nvPicPr>
          <p:blipFill rotWithShape="1">
            <a:blip r:embed="rId16">
              <a:clrChange>
                <a:clrFrom>
                  <a:srgbClr val="FFEA91"/>
                </a:clrFrom>
                <a:clrTo>
                  <a:srgbClr val="FFEA91">
                    <a:alpha val="0"/>
                  </a:srgbClr>
                </a:clrTo>
              </a:clrChange>
              <a:extLst>
                <a:ext uri="{28A0092B-C50C-407E-A947-70E740481C1C}">
                  <a14:useLocalDpi xmlns:a14="http://schemas.microsoft.com/office/drawing/2010/main" val="0"/>
                </a:ext>
              </a:extLst>
            </a:blip>
            <a:srcRect b="35565"/>
            <a:stretch/>
          </p:blipFill>
          <p:spPr bwMode="auto">
            <a:xfrm rot="10800000">
              <a:off x="-3373938" y="7528750"/>
              <a:ext cx="1793949" cy="1122525"/>
            </a:xfrm>
            <a:prstGeom prst="rect">
              <a:avLst/>
            </a:prstGeom>
            <a:noFill/>
            <a:extLst>
              <a:ext uri="{909E8E84-426E-40DD-AFC4-6F175D3DCCD1}">
                <a14:hiddenFill xmlns:a14="http://schemas.microsoft.com/office/drawing/2010/main">
                  <a:solidFill>
                    <a:srgbClr val="FFFFFF"/>
                  </a:solidFill>
                </a14:hiddenFill>
              </a:ext>
            </a:extLst>
          </p:spPr>
        </p:pic>
      </p:grpSp>
      <p:sp>
        <p:nvSpPr>
          <p:cNvPr id="64" name="Per 63"/>
          <p:cNvSpPr/>
          <p:nvPr/>
        </p:nvSpPr>
        <p:spPr>
          <a:xfrm>
            <a:off x="248076" y="7021646"/>
            <a:ext cx="1727399" cy="1564094"/>
          </a:xfrm>
          <a:prstGeom prst="mathMultiply">
            <a:avLst>
              <a:gd name="adj1" fmla="val 8484"/>
            </a:avLst>
          </a:prstGeom>
          <a:solidFill>
            <a:srgbClr val="D22834">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CasellaDiTesto 64"/>
          <p:cNvSpPr txBox="1"/>
          <p:nvPr/>
        </p:nvSpPr>
        <p:spPr>
          <a:xfrm>
            <a:off x="2011385" y="7365867"/>
            <a:ext cx="4336582" cy="646331"/>
          </a:xfrm>
          <a:prstGeom prst="rect">
            <a:avLst/>
          </a:prstGeom>
          <a:noFill/>
        </p:spPr>
        <p:txBody>
          <a:bodyPr wrap="square" rtlCol="0">
            <a:spAutoFit/>
          </a:bodyPr>
          <a:lstStyle/>
          <a:p>
            <a:pPr algn="just"/>
            <a:r>
              <a:rPr lang="it-IT" dirty="0" smtClean="0"/>
              <a:t>NON ASPIRARE MAI CON LA SIRINGA l’insulina </a:t>
            </a:r>
            <a:r>
              <a:rPr lang="it-IT" dirty="0"/>
              <a:t>dalla penna insulinica </a:t>
            </a:r>
            <a:r>
              <a:rPr lang="it-IT" dirty="0" err="1"/>
              <a:t>pre</a:t>
            </a:r>
            <a:r>
              <a:rPr lang="it-IT" dirty="0"/>
              <a:t>-riempita</a:t>
            </a:r>
          </a:p>
        </p:txBody>
      </p:sp>
    </p:spTree>
    <p:extLst>
      <p:ext uri="{BB962C8B-B14F-4D97-AF65-F5344CB8AC3E}">
        <p14:creationId xmlns:p14="http://schemas.microsoft.com/office/powerpoint/2010/main" val="1543874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9"/>
          <p:cNvGrpSpPr/>
          <p:nvPr/>
        </p:nvGrpSpPr>
        <p:grpSpPr>
          <a:xfrm>
            <a:off x="-738554" y="1190421"/>
            <a:ext cx="9214339" cy="9577754"/>
            <a:chOff x="-738554" y="1606061"/>
            <a:chExt cx="9214339" cy="9577754"/>
          </a:xfrm>
        </p:grpSpPr>
        <p:sp>
          <p:nvSpPr>
            <p:cNvPr id="5" name="Ritardo 4"/>
            <p:cNvSpPr/>
            <p:nvPr/>
          </p:nvSpPr>
          <p:spPr>
            <a:xfrm rot="16200000">
              <a:off x="1224660" y="116754"/>
              <a:ext cx="5110356" cy="8088969"/>
            </a:xfrm>
            <a:prstGeom prst="flowChartDelay">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738554" y="6379162"/>
              <a:ext cx="9214339" cy="4804653"/>
            </a:xfrm>
            <a:prstGeom prst="rect">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 name="Rettangolo 11"/>
          <p:cNvSpPr/>
          <p:nvPr/>
        </p:nvSpPr>
        <p:spPr>
          <a:xfrm>
            <a:off x="2224311" y="6732406"/>
            <a:ext cx="4828686" cy="1677458"/>
          </a:xfrm>
          <a:prstGeom prst="rect">
            <a:avLst/>
          </a:prstGeom>
          <a:solidFill>
            <a:schemeClr val="bg1">
              <a:alpha val="83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p:cNvSpPr/>
          <p:nvPr/>
        </p:nvSpPr>
        <p:spPr>
          <a:xfrm>
            <a:off x="2128406" y="4556323"/>
            <a:ext cx="5299336" cy="1672954"/>
          </a:xfrm>
          <a:prstGeom prst="rect">
            <a:avLst/>
          </a:prstGeom>
          <a:solidFill>
            <a:schemeClr val="bg1">
              <a:alpha val="83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68" name="Picture 20" descr="Immagine correlata"/>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b="8161"/>
          <a:stretch/>
        </p:blipFill>
        <p:spPr bwMode="auto">
          <a:xfrm>
            <a:off x="629344" y="9119128"/>
            <a:ext cx="1247746" cy="112675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po 10"/>
          <p:cNvGrpSpPr/>
          <p:nvPr/>
        </p:nvGrpSpPr>
        <p:grpSpPr>
          <a:xfrm>
            <a:off x="1508201" y="8179148"/>
            <a:ext cx="801210" cy="2101042"/>
            <a:chOff x="1508201" y="8272582"/>
            <a:chExt cx="801210" cy="2101042"/>
          </a:xfrm>
        </p:grpSpPr>
        <p:grpSp>
          <p:nvGrpSpPr>
            <p:cNvPr id="23" name="Gruppo 22"/>
            <p:cNvGrpSpPr/>
            <p:nvPr/>
          </p:nvGrpSpPr>
          <p:grpSpPr>
            <a:xfrm>
              <a:off x="1508201" y="8272582"/>
              <a:ext cx="801210" cy="2101042"/>
              <a:chOff x="1500177" y="2166109"/>
              <a:chExt cx="801210" cy="2101042"/>
            </a:xfrm>
          </p:grpSpPr>
          <p:pic>
            <p:nvPicPr>
              <p:cNvPr id="24" name="Picture 2" descr="Immagine correlat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92" r="32141" b="4372"/>
              <a:stretch/>
            </p:blipFill>
            <p:spPr bwMode="auto">
              <a:xfrm>
                <a:off x="1500177" y="2166109"/>
                <a:ext cx="801210" cy="2101042"/>
              </a:xfrm>
              <a:prstGeom prst="rect">
                <a:avLst/>
              </a:prstGeom>
              <a:noFill/>
              <a:extLst>
                <a:ext uri="{909E8E84-426E-40DD-AFC4-6F175D3DCCD1}">
                  <a14:hiddenFill xmlns:a14="http://schemas.microsoft.com/office/drawing/2010/main">
                    <a:solidFill>
                      <a:srgbClr val="FFFFFF"/>
                    </a:solidFill>
                  </a14:hiddenFill>
                </a:ext>
              </a:extLst>
            </p:spPr>
          </p:pic>
          <p:sp>
            <p:nvSpPr>
              <p:cNvPr id="25" name="Ovale 24"/>
              <p:cNvSpPr/>
              <p:nvPr/>
            </p:nvSpPr>
            <p:spPr>
              <a:xfrm>
                <a:off x="1689206" y="3706237"/>
                <a:ext cx="439200" cy="432881"/>
              </a:xfrm>
              <a:prstGeom prst="ellips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1817487" y="3559004"/>
                <a:ext cx="191666" cy="191266"/>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7" name="Rettangolo 26"/>
            <p:cNvSpPr/>
            <p:nvPr/>
          </p:nvSpPr>
          <p:spPr>
            <a:xfrm>
              <a:off x="1815427" y="9495780"/>
              <a:ext cx="205200" cy="191266"/>
            </a:xfrm>
            <a:prstGeom prst="rect">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2057" name="Immagine 2056"/>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88208" b="56545"/>
          <a:stretch/>
        </p:blipFill>
        <p:spPr>
          <a:xfrm>
            <a:off x="1763877" y="8329448"/>
            <a:ext cx="302242" cy="732322"/>
          </a:xfrm>
          <a:prstGeom prst="roundRect">
            <a:avLst>
              <a:gd name="adj" fmla="val 50000"/>
            </a:avLst>
          </a:prstGeom>
        </p:spPr>
      </p:pic>
      <p:pic>
        <p:nvPicPr>
          <p:cNvPr id="2062" name="Picture 14" descr="Risultati immagini per nuvole disegno"/>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75231"/>
          <a:stretch/>
        </p:blipFill>
        <p:spPr bwMode="auto">
          <a:xfrm flipH="1">
            <a:off x="84237" y="4338473"/>
            <a:ext cx="1990725" cy="83978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isultati immagini per FRIGORIFERO DISEGNO"/>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728" y="6884000"/>
            <a:ext cx="1293695" cy="11503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isultati immagini per erba disegn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730" y="5286103"/>
            <a:ext cx="1248222" cy="1248222"/>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439646" y="890873"/>
            <a:ext cx="6680383" cy="2702416"/>
          </a:xfrm>
        </p:spPr>
        <p:txBody>
          <a:bodyPr vert="horz" lIns="91440" tIns="45720" rIns="91440" bIns="45720" rtlCol="0" anchor="ctr">
            <a:prstTxWarp prst="textArchUp">
              <a:avLst>
                <a:gd name="adj" fmla="val 11785955"/>
              </a:avLst>
            </a:prstTxWarp>
            <a:noAutofit/>
          </a:bodyPr>
          <a:lstStyle/>
          <a:p>
            <a:pPr algn="r"/>
            <a:r>
              <a:rPr lang="it-IT" sz="9600" b="1" dirty="0">
                <a:ln>
                  <a:solidFill>
                    <a:srgbClr val="24B1D2"/>
                  </a:solidFill>
                </a:ln>
                <a:solidFill>
                  <a:srgbClr val="24B1D2"/>
                </a:solidFill>
                <a:effectLst>
                  <a:outerShdw blurRad="38100" dist="38100" dir="2700000" algn="tl">
                    <a:srgbClr val="000000">
                      <a:alpha val="43137"/>
                    </a:srgbClr>
                  </a:outerShdw>
                </a:effectLst>
              </a:rPr>
              <a:t>CONSERVAZIONE DELL’INSULINA</a:t>
            </a:r>
          </a:p>
        </p:txBody>
      </p:sp>
      <p:sp>
        <p:nvSpPr>
          <p:cNvPr id="3" name="CasellaDiTesto 2"/>
          <p:cNvSpPr txBox="1"/>
          <p:nvPr/>
        </p:nvSpPr>
        <p:spPr>
          <a:xfrm>
            <a:off x="2491741" y="2589057"/>
            <a:ext cx="3350260" cy="923330"/>
          </a:xfrm>
          <a:prstGeom prst="rect">
            <a:avLst/>
          </a:prstGeom>
          <a:noFill/>
        </p:spPr>
        <p:txBody>
          <a:bodyPr wrap="square" rtlCol="0">
            <a:spAutoFit/>
          </a:bodyPr>
          <a:lstStyle/>
          <a:p>
            <a:pPr algn="just"/>
            <a:r>
              <a:rPr lang="it-IT" dirty="0"/>
              <a:t>Non esporre la penna a un calore eccessivo o alla luce </a:t>
            </a:r>
            <a:r>
              <a:rPr lang="it-IT" dirty="0" smtClean="0"/>
              <a:t>diretta del sole.</a:t>
            </a:r>
            <a:endParaRPr lang="it-IT" dirty="0"/>
          </a:p>
        </p:txBody>
      </p:sp>
      <p:pic>
        <p:nvPicPr>
          <p:cNvPr id="2050" name="Picture 2" descr="Risultati immagini per sole disegno"/>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235" y="2124025"/>
            <a:ext cx="1661076" cy="166107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o 8"/>
          <p:cNvGrpSpPr/>
          <p:nvPr/>
        </p:nvGrpSpPr>
        <p:grpSpPr>
          <a:xfrm>
            <a:off x="1500177" y="2166109"/>
            <a:ext cx="801210" cy="2101042"/>
            <a:chOff x="1500177" y="2166109"/>
            <a:chExt cx="801210" cy="2101042"/>
          </a:xfrm>
        </p:grpSpPr>
        <p:pic>
          <p:nvPicPr>
            <p:cNvPr id="1026" name="Picture 2" descr="Immagine correlat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92" r="32141" b="4372"/>
            <a:stretch/>
          </p:blipFill>
          <p:spPr bwMode="auto">
            <a:xfrm>
              <a:off x="1500177" y="2166109"/>
              <a:ext cx="801210" cy="2101042"/>
            </a:xfrm>
            <a:prstGeom prst="rect">
              <a:avLst/>
            </a:prstGeom>
            <a:noFill/>
            <a:extLst>
              <a:ext uri="{909E8E84-426E-40DD-AFC4-6F175D3DCCD1}">
                <a14:hiddenFill xmlns:a14="http://schemas.microsoft.com/office/drawing/2010/main">
                  <a:solidFill>
                    <a:srgbClr val="FFFFFF"/>
                  </a:solidFill>
                </a14:hiddenFill>
              </a:ext>
            </a:extLst>
          </p:spPr>
        </p:pic>
        <p:sp>
          <p:nvSpPr>
            <p:cNvPr id="7" name="Ovale 6"/>
            <p:cNvSpPr/>
            <p:nvPr/>
          </p:nvSpPr>
          <p:spPr>
            <a:xfrm>
              <a:off x="1689206" y="3706237"/>
              <a:ext cx="439200" cy="43288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825511" y="2504243"/>
              <a:ext cx="172800" cy="126522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5" name="Gruppo 14"/>
          <p:cNvGrpSpPr/>
          <p:nvPr/>
        </p:nvGrpSpPr>
        <p:grpSpPr>
          <a:xfrm>
            <a:off x="1480775" y="4177615"/>
            <a:ext cx="801210" cy="2101042"/>
            <a:chOff x="1500177" y="2166109"/>
            <a:chExt cx="801210" cy="2101042"/>
          </a:xfrm>
        </p:grpSpPr>
        <p:pic>
          <p:nvPicPr>
            <p:cNvPr id="16" name="Picture 2" descr="Immagine correlat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92" r="32141" b="4372"/>
            <a:stretch/>
          </p:blipFill>
          <p:spPr bwMode="auto">
            <a:xfrm>
              <a:off x="1500177" y="2166109"/>
              <a:ext cx="801210" cy="2101042"/>
            </a:xfrm>
            <a:prstGeom prst="rect">
              <a:avLst/>
            </a:prstGeom>
            <a:noFill/>
            <a:extLst>
              <a:ext uri="{909E8E84-426E-40DD-AFC4-6F175D3DCCD1}">
                <a14:hiddenFill xmlns:a14="http://schemas.microsoft.com/office/drawing/2010/main">
                  <a:solidFill>
                    <a:srgbClr val="FFFFFF"/>
                  </a:solidFill>
                </a14:hiddenFill>
              </a:ext>
            </a:extLst>
          </p:spPr>
        </p:pic>
        <p:sp>
          <p:nvSpPr>
            <p:cNvPr id="17" name="Ovale 16"/>
            <p:cNvSpPr/>
            <p:nvPr/>
          </p:nvSpPr>
          <p:spPr>
            <a:xfrm>
              <a:off x="1689206" y="3706237"/>
              <a:ext cx="439200" cy="4328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19072" y="2995974"/>
              <a:ext cx="180000" cy="7753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9" name="Gruppo 18"/>
          <p:cNvGrpSpPr/>
          <p:nvPr/>
        </p:nvGrpSpPr>
        <p:grpSpPr>
          <a:xfrm>
            <a:off x="1476485" y="6172298"/>
            <a:ext cx="801210" cy="2101042"/>
            <a:chOff x="1500177" y="2166109"/>
            <a:chExt cx="801210" cy="2101042"/>
          </a:xfrm>
        </p:grpSpPr>
        <p:pic>
          <p:nvPicPr>
            <p:cNvPr id="20" name="Picture 2" descr="Immagine correlat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92" r="32141" b="4372"/>
            <a:stretch/>
          </p:blipFill>
          <p:spPr bwMode="auto">
            <a:xfrm>
              <a:off x="1500177" y="2166109"/>
              <a:ext cx="801210" cy="2101042"/>
            </a:xfrm>
            <a:prstGeom prst="rect">
              <a:avLst/>
            </a:prstGeom>
            <a:noFill/>
            <a:extLst>
              <a:ext uri="{909E8E84-426E-40DD-AFC4-6F175D3DCCD1}">
                <a14:hiddenFill xmlns:a14="http://schemas.microsoft.com/office/drawing/2010/main">
                  <a:solidFill>
                    <a:srgbClr val="FFFFFF"/>
                  </a:solidFill>
                </a14:hiddenFill>
              </a:ext>
            </a:extLst>
          </p:spPr>
        </p:pic>
        <p:sp>
          <p:nvSpPr>
            <p:cNvPr id="21" name="Ovale 20"/>
            <p:cNvSpPr/>
            <p:nvPr/>
          </p:nvSpPr>
          <p:spPr>
            <a:xfrm>
              <a:off x="1689206" y="3706237"/>
              <a:ext cx="439200" cy="432881"/>
            </a:xfrm>
            <a:prstGeom prst="ellipse">
              <a:avLst/>
            </a:prstGeom>
            <a:solidFill>
              <a:srgbClr val="9CE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1819072" y="3257662"/>
              <a:ext cx="180000" cy="540000"/>
            </a:xfrm>
            <a:prstGeom prst="rect">
              <a:avLst/>
            </a:prstGeom>
            <a:solidFill>
              <a:srgbClr val="9CE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0" name="Trapezio 29"/>
          <p:cNvSpPr/>
          <p:nvPr/>
        </p:nvSpPr>
        <p:spPr>
          <a:xfrm rot="13855314">
            <a:off x="2064135" y="2269415"/>
            <a:ext cx="36000" cy="252000"/>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Trapezio 34"/>
          <p:cNvSpPr/>
          <p:nvPr/>
        </p:nvSpPr>
        <p:spPr>
          <a:xfrm rot="15420000">
            <a:off x="2139306" y="2330960"/>
            <a:ext cx="45719" cy="287048"/>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Trapezio 35"/>
          <p:cNvSpPr/>
          <p:nvPr/>
        </p:nvSpPr>
        <p:spPr>
          <a:xfrm rot="17640000">
            <a:off x="2091145" y="2506485"/>
            <a:ext cx="48478" cy="177798"/>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Trapezio 36"/>
          <p:cNvSpPr/>
          <p:nvPr/>
        </p:nvSpPr>
        <p:spPr>
          <a:xfrm rot="7380000">
            <a:off x="1673107" y="2286352"/>
            <a:ext cx="56550" cy="252000"/>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Trapezio 37"/>
          <p:cNvSpPr/>
          <p:nvPr/>
        </p:nvSpPr>
        <p:spPr>
          <a:xfrm rot="4620000">
            <a:off x="1637167" y="2442035"/>
            <a:ext cx="56366" cy="242946"/>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8" name="Picture 10" descr="Risultati immagini per goccia sudore png"/>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0184" y="2602844"/>
            <a:ext cx="135914" cy="180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Risultati immagini per goccia sudore png"/>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13423" y="2773572"/>
            <a:ext cx="135914" cy="180000"/>
          </a:xfrm>
          <a:prstGeom prst="rect">
            <a:avLst/>
          </a:prstGeom>
          <a:noFill/>
          <a:extLst>
            <a:ext uri="{909E8E84-426E-40DD-AFC4-6F175D3DCCD1}">
              <a14:hiddenFill xmlns:a14="http://schemas.microsoft.com/office/drawing/2010/main">
                <a:solidFill>
                  <a:srgbClr val="FFFFFF"/>
                </a:solidFill>
              </a14:hiddenFill>
            </a:ext>
          </a:extLst>
        </p:spPr>
      </p:pic>
      <p:sp>
        <p:nvSpPr>
          <p:cNvPr id="46" name="CasellaDiTesto 45"/>
          <p:cNvSpPr txBox="1"/>
          <p:nvPr/>
        </p:nvSpPr>
        <p:spPr>
          <a:xfrm>
            <a:off x="2437153" y="4919965"/>
            <a:ext cx="4479462" cy="923330"/>
          </a:xfrm>
          <a:prstGeom prst="rect">
            <a:avLst/>
          </a:prstGeom>
          <a:noFill/>
        </p:spPr>
        <p:txBody>
          <a:bodyPr wrap="square" rtlCol="0">
            <a:spAutoFit/>
          </a:bodyPr>
          <a:lstStyle/>
          <a:p>
            <a:pPr algn="just"/>
            <a:r>
              <a:rPr lang="it-IT" dirty="0" smtClean="0"/>
              <a:t>L’insulina in uso va mantenuta a temperatura ambiente per massimo 28 giorni. Dopo i 28 giorni buttarla anche se non ancora finita.</a:t>
            </a:r>
            <a:endParaRPr lang="it-IT" dirty="0"/>
          </a:p>
        </p:txBody>
      </p:sp>
      <p:sp>
        <p:nvSpPr>
          <p:cNvPr id="2053" name="CasellaDiTesto 2052"/>
          <p:cNvSpPr txBox="1"/>
          <p:nvPr/>
        </p:nvSpPr>
        <p:spPr>
          <a:xfrm>
            <a:off x="2491740" y="4600673"/>
            <a:ext cx="2131625" cy="369332"/>
          </a:xfrm>
          <a:prstGeom prst="rect">
            <a:avLst/>
          </a:prstGeom>
          <a:noFill/>
        </p:spPr>
        <p:txBody>
          <a:bodyPr wrap="square" rtlCol="0">
            <a:spAutoFit/>
          </a:bodyPr>
          <a:lstStyle/>
          <a:p>
            <a:r>
              <a:rPr lang="it-IT" b="1" dirty="0" smtClean="0"/>
              <a:t>INSULINA IN USO</a:t>
            </a:r>
            <a:endParaRPr lang="it-IT" b="1" dirty="0"/>
          </a:p>
        </p:txBody>
      </p:sp>
      <p:pic>
        <p:nvPicPr>
          <p:cNvPr id="2054" name="Immagine 205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31090" y="6326407"/>
            <a:ext cx="821125" cy="634345"/>
          </a:xfrm>
          <a:prstGeom prst="rect">
            <a:avLst/>
          </a:prstGeom>
        </p:spPr>
      </p:pic>
      <p:sp>
        <p:nvSpPr>
          <p:cNvPr id="2055" name="Freccia a destra 2054"/>
          <p:cNvSpPr/>
          <p:nvPr/>
        </p:nvSpPr>
        <p:spPr>
          <a:xfrm rot="20423545">
            <a:off x="1035726" y="7234050"/>
            <a:ext cx="697893" cy="219315"/>
          </a:xfrm>
          <a:prstGeom prst="rightArrow">
            <a:avLst>
              <a:gd name="adj1" fmla="val 50000"/>
              <a:gd name="adj2" fmla="val 109099"/>
            </a:avLst>
          </a:prstGeom>
          <a:solidFill>
            <a:schemeClr val="bg2">
              <a:lumMod val="25000"/>
            </a:schemeClr>
          </a:solidFill>
          <a:ln>
            <a:noFill/>
          </a:ln>
          <a:scene3d>
            <a:camera prst="perspectiveLeft" fov="1200000">
              <a:rot lat="0" lon="3000000" rev="0"/>
            </a:camera>
            <a:lightRig rig="threePt" dir="t"/>
          </a:scene3d>
          <a:sp3d z="381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2489271" y="6984244"/>
            <a:ext cx="4427344" cy="1200329"/>
          </a:xfrm>
          <a:prstGeom prst="rect">
            <a:avLst/>
          </a:prstGeom>
          <a:noFill/>
        </p:spPr>
        <p:txBody>
          <a:bodyPr wrap="square" rtlCol="0">
            <a:spAutoFit/>
          </a:bodyPr>
          <a:lstStyle/>
          <a:p>
            <a:pPr algn="just"/>
            <a:r>
              <a:rPr lang="it-IT" dirty="0" smtClean="0"/>
              <a:t>L’insulina </a:t>
            </a:r>
            <a:r>
              <a:rPr lang="it-IT" u="sng" dirty="0" smtClean="0"/>
              <a:t>non</a:t>
            </a:r>
            <a:r>
              <a:rPr lang="it-IT" dirty="0" smtClean="0"/>
              <a:t> in uso va conservata </a:t>
            </a:r>
            <a:r>
              <a:rPr lang="it-IT" dirty="0"/>
              <a:t>in </a:t>
            </a:r>
            <a:r>
              <a:rPr lang="it-IT" dirty="0" smtClean="0"/>
              <a:t>frigorifero. Prima di usarla per la prima volta, toglierla dal </a:t>
            </a:r>
            <a:r>
              <a:rPr lang="it-IT" dirty="0"/>
              <a:t>frigo almeno 30 </a:t>
            </a:r>
            <a:r>
              <a:rPr lang="it-IT" dirty="0" err="1"/>
              <a:t>min</a:t>
            </a:r>
            <a:r>
              <a:rPr lang="it-IT" dirty="0"/>
              <a:t> prima </a:t>
            </a:r>
            <a:r>
              <a:rPr lang="it-IT" dirty="0" smtClean="0"/>
              <a:t>dell’utilizzo.</a:t>
            </a:r>
            <a:endParaRPr lang="it-IT" dirty="0"/>
          </a:p>
        </p:txBody>
      </p:sp>
      <p:sp>
        <p:nvSpPr>
          <p:cNvPr id="52" name="CasellaDiTesto 51"/>
          <p:cNvSpPr txBox="1"/>
          <p:nvPr/>
        </p:nvSpPr>
        <p:spPr>
          <a:xfrm>
            <a:off x="2491740" y="6614912"/>
            <a:ext cx="3187165" cy="369332"/>
          </a:xfrm>
          <a:prstGeom prst="rect">
            <a:avLst/>
          </a:prstGeom>
          <a:noFill/>
        </p:spPr>
        <p:txBody>
          <a:bodyPr wrap="square" rtlCol="0">
            <a:spAutoFit/>
          </a:bodyPr>
          <a:lstStyle/>
          <a:p>
            <a:r>
              <a:rPr lang="it-IT" b="1" dirty="0" smtClean="0"/>
              <a:t>INSULINA NUOVA O DI SCORTA</a:t>
            </a:r>
            <a:endParaRPr lang="it-IT" b="1" dirty="0"/>
          </a:p>
        </p:txBody>
      </p:sp>
      <p:sp>
        <p:nvSpPr>
          <p:cNvPr id="58" name="CasellaDiTesto 57"/>
          <p:cNvSpPr txBox="1"/>
          <p:nvPr/>
        </p:nvSpPr>
        <p:spPr>
          <a:xfrm>
            <a:off x="2651174" y="8960281"/>
            <a:ext cx="4776568" cy="369332"/>
          </a:xfrm>
          <a:prstGeom prst="rect">
            <a:avLst/>
          </a:prstGeom>
          <a:noFill/>
        </p:spPr>
        <p:txBody>
          <a:bodyPr wrap="square" rtlCol="0">
            <a:spAutoFit/>
          </a:bodyPr>
          <a:lstStyle/>
          <a:p>
            <a:r>
              <a:rPr lang="it-IT" dirty="0"/>
              <a:t>Non </a:t>
            </a:r>
            <a:r>
              <a:rPr lang="it-IT" dirty="0" smtClean="0"/>
              <a:t>congelare MAI l’insulina.</a:t>
            </a:r>
            <a:endParaRPr lang="it-IT" dirty="0"/>
          </a:p>
        </p:txBody>
      </p:sp>
      <p:sp>
        <p:nvSpPr>
          <p:cNvPr id="48" name="CasellaDiTesto 47"/>
          <p:cNvSpPr txBox="1"/>
          <p:nvPr/>
        </p:nvSpPr>
        <p:spPr>
          <a:xfrm>
            <a:off x="281949" y="10334815"/>
            <a:ext cx="1899044" cy="261610"/>
          </a:xfrm>
          <a:prstGeom prst="rect">
            <a:avLst/>
          </a:prstGeom>
          <a:noFill/>
        </p:spPr>
        <p:txBody>
          <a:bodyPr wrap="square" rtlCol="0">
            <a:spAutoFit/>
          </a:bodyPr>
          <a:lstStyle/>
          <a:p>
            <a:r>
              <a:rPr lang="it-IT" sz="1050" dirty="0" err="1" smtClean="0">
                <a:solidFill>
                  <a:schemeClr val="tx1">
                    <a:lumMod val="50000"/>
                    <a:lumOff val="50000"/>
                  </a:schemeClr>
                </a:solidFill>
              </a:rPr>
              <a:t>Pag</a:t>
            </a:r>
            <a:r>
              <a:rPr lang="it-IT" sz="1050" dirty="0" smtClean="0">
                <a:solidFill>
                  <a:schemeClr val="tx1">
                    <a:lumMod val="50000"/>
                    <a:lumOff val="50000"/>
                  </a:schemeClr>
                </a:solidFill>
              </a:rPr>
              <a:t> 12 di 16</a:t>
            </a:r>
            <a:endParaRPr lang="it-IT" sz="1050" dirty="0">
              <a:solidFill>
                <a:schemeClr val="tx1">
                  <a:lumMod val="50000"/>
                  <a:lumOff val="50000"/>
                </a:schemeClr>
              </a:solidFill>
            </a:endParaRPr>
          </a:p>
        </p:txBody>
      </p:sp>
      <p:sp>
        <p:nvSpPr>
          <p:cNvPr id="50" name="CasellaDiTesto 49"/>
          <p:cNvSpPr txBox="1"/>
          <p:nvPr/>
        </p:nvSpPr>
        <p:spPr>
          <a:xfrm>
            <a:off x="2278764" y="10330281"/>
            <a:ext cx="2962501" cy="261610"/>
          </a:xfrm>
          <a:prstGeom prst="rect">
            <a:avLst/>
          </a:prstGeom>
          <a:noFill/>
        </p:spPr>
        <p:txBody>
          <a:bodyPr wrap="square" rtlCol="0">
            <a:spAutoFit/>
          </a:bodyPr>
          <a:lstStyle/>
          <a:p>
            <a:pPr algn="ctr"/>
            <a:r>
              <a:rPr lang="it-IT" sz="1100" dirty="0" err="1">
                <a:solidFill>
                  <a:schemeClr val="tx1">
                    <a:lumMod val="50000"/>
                    <a:lumOff val="50000"/>
                  </a:schemeClr>
                </a:solidFill>
              </a:rPr>
              <a:t>Rev</a:t>
            </a:r>
            <a:r>
              <a:rPr lang="it-IT" sz="1100" dirty="0">
                <a:solidFill>
                  <a:schemeClr val="tx1">
                    <a:lumMod val="50000"/>
                    <a:lumOff val="50000"/>
                  </a:schemeClr>
                </a:solidFill>
              </a:rPr>
              <a:t> 1 30/06/2022</a:t>
            </a:r>
            <a:r>
              <a:rPr lang="it-IT" sz="1100" dirty="0" smtClean="0">
                <a:solidFill>
                  <a:schemeClr val="tx1">
                    <a:lumMod val="50000"/>
                    <a:lumOff val="50000"/>
                  </a:schemeClr>
                </a:solidFill>
              </a:rPr>
              <a:t>– </a:t>
            </a:r>
            <a:r>
              <a:rPr lang="it-IT" sz="1100" dirty="0">
                <a:solidFill>
                  <a:schemeClr val="tx1">
                    <a:lumMod val="50000"/>
                    <a:lumOff val="50000"/>
                  </a:schemeClr>
                </a:solidFill>
              </a:rPr>
              <a:t>Opuscolo informativo</a:t>
            </a:r>
          </a:p>
        </p:txBody>
      </p:sp>
      <p:pic>
        <p:nvPicPr>
          <p:cNvPr id="54" name="Immagine 53" descr="E:\educazione diabetico\logo.png"/>
          <p:cNvPicPr/>
          <p:nvPr/>
        </p:nvPicPr>
        <p:blipFill>
          <a:blip r:embed="rId1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505677" y="10243519"/>
            <a:ext cx="881758" cy="389156"/>
          </a:xfrm>
          <a:prstGeom prst="rect">
            <a:avLst/>
          </a:prstGeom>
          <a:noFill/>
          <a:ln>
            <a:noFill/>
          </a:ln>
        </p:spPr>
      </p:pic>
    </p:spTree>
    <p:extLst>
      <p:ext uri="{BB962C8B-B14F-4D97-AF65-F5344CB8AC3E}">
        <p14:creationId xmlns:p14="http://schemas.microsoft.com/office/powerpoint/2010/main" val="3482965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o 13"/>
          <p:cNvGrpSpPr/>
          <p:nvPr/>
        </p:nvGrpSpPr>
        <p:grpSpPr>
          <a:xfrm>
            <a:off x="-31331" y="2916873"/>
            <a:ext cx="7675199" cy="10337905"/>
            <a:chOff x="-9029" y="3327952"/>
            <a:chExt cx="7675199" cy="10337905"/>
          </a:xfrm>
        </p:grpSpPr>
        <p:sp>
          <p:nvSpPr>
            <p:cNvPr id="3" name="Luna 2"/>
            <p:cNvSpPr/>
            <p:nvPr/>
          </p:nvSpPr>
          <p:spPr>
            <a:xfrm rot="16200000">
              <a:off x="2232537" y="1086386"/>
              <a:ext cx="3192068" cy="7675199"/>
            </a:xfrm>
            <a:prstGeom prst="moon">
              <a:avLst>
                <a:gd name="adj" fmla="val 37436"/>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Dati memorizzati 3"/>
            <p:cNvSpPr/>
            <p:nvPr/>
          </p:nvSpPr>
          <p:spPr>
            <a:xfrm rot="16200000">
              <a:off x="-1183891" y="4894995"/>
              <a:ext cx="9945724" cy="7596000"/>
            </a:xfrm>
            <a:prstGeom prst="flowChartOnlineStorage">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9" name="Ovale 18"/>
          <p:cNvSpPr/>
          <p:nvPr/>
        </p:nvSpPr>
        <p:spPr>
          <a:xfrm>
            <a:off x="535566" y="5004871"/>
            <a:ext cx="1931885" cy="1649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2104381" y="547272"/>
            <a:ext cx="4313633" cy="3754874"/>
          </a:xfrm>
          <a:prstGeom prst="rect">
            <a:avLst/>
          </a:prstGeom>
          <a:noFill/>
        </p:spPr>
        <p:txBody>
          <a:bodyPr wrap="square" rtlCol="0">
            <a:spAutoFit/>
          </a:bodyPr>
          <a:lstStyle/>
          <a:p>
            <a:pPr algn="just"/>
            <a:r>
              <a:rPr lang="it-IT" b="1" dirty="0"/>
              <a:t>SE SI VIAGGIA IN AEREO</a:t>
            </a:r>
            <a:r>
              <a:rPr lang="it-IT" b="1" dirty="0" smtClean="0"/>
              <a:t>:</a:t>
            </a:r>
          </a:p>
          <a:p>
            <a:pPr algn="just"/>
            <a:endParaRPr lang="it-IT" sz="400" b="1" dirty="0"/>
          </a:p>
          <a:p>
            <a:pPr marL="96838" indent="-96838" algn="just">
              <a:buFont typeface="Arial" panose="020B0604020202020204" pitchFamily="34" charset="0"/>
              <a:buChar char="•"/>
            </a:pPr>
            <a:r>
              <a:rPr lang="it-IT" dirty="0" smtClean="0">
                <a:solidFill>
                  <a:srgbClr val="000000"/>
                </a:solidFill>
                <a:ea typeface="DejaVu Sans"/>
              </a:rPr>
              <a:t>portate </a:t>
            </a:r>
            <a:r>
              <a:rPr lang="it-IT" dirty="0">
                <a:solidFill>
                  <a:srgbClr val="000000"/>
                </a:solidFill>
                <a:ea typeface="DejaVu Sans"/>
              </a:rPr>
              <a:t>con </a:t>
            </a:r>
            <a:r>
              <a:rPr lang="it-IT" dirty="0" smtClean="0">
                <a:solidFill>
                  <a:srgbClr val="000000"/>
                </a:solidFill>
                <a:ea typeface="DejaVu Sans"/>
              </a:rPr>
              <a:t>sé </a:t>
            </a:r>
            <a:r>
              <a:rPr lang="it-IT" dirty="0">
                <a:solidFill>
                  <a:srgbClr val="000000"/>
                </a:solidFill>
                <a:ea typeface="DejaVu Sans"/>
              </a:rPr>
              <a:t>un certificato medico che attesti la necessità di somministrazione del farmaco e il relativo </a:t>
            </a:r>
            <a:r>
              <a:rPr lang="it-IT" dirty="0" smtClean="0">
                <a:solidFill>
                  <a:srgbClr val="000000"/>
                </a:solidFill>
                <a:ea typeface="DejaVu Sans"/>
              </a:rPr>
              <a:t>materiale (</a:t>
            </a:r>
            <a:r>
              <a:rPr lang="it-IT" i="1" dirty="0" smtClean="0">
                <a:solidFill>
                  <a:srgbClr val="000000"/>
                </a:solidFill>
                <a:ea typeface="DejaVu Sans"/>
              </a:rPr>
              <a:t>centro diabetologico</a:t>
            </a:r>
            <a:r>
              <a:rPr lang="it-IT" dirty="0" smtClean="0">
                <a:solidFill>
                  <a:srgbClr val="000000"/>
                </a:solidFill>
                <a:ea typeface="DejaVu Sans"/>
              </a:rPr>
              <a:t>);</a:t>
            </a:r>
          </a:p>
          <a:p>
            <a:pPr marL="96838" indent="-96838" algn="just">
              <a:buFont typeface="Arial" panose="020B0604020202020204" pitchFamily="34" charset="0"/>
              <a:buChar char="•"/>
            </a:pPr>
            <a:r>
              <a:rPr lang="it-IT" dirty="0">
                <a:solidFill>
                  <a:srgbClr val="000000"/>
                </a:solidFill>
                <a:ea typeface="DejaVu Sans"/>
              </a:rPr>
              <a:t>n</a:t>
            </a:r>
            <a:r>
              <a:rPr lang="it-IT" dirty="0" smtClean="0">
                <a:solidFill>
                  <a:srgbClr val="000000"/>
                </a:solidFill>
                <a:ea typeface="DejaVu Sans"/>
              </a:rPr>
              <a:t>on </a:t>
            </a:r>
            <a:r>
              <a:rPr lang="it-IT" dirty="0">
                <a:solidFill>
                  <a:srgbClr val="000000"/>
                </a:solidFill>
                <a:ea typeface="DejaVu Sans"/>
              </a:rPr>
              <a:t>mettere mai l'insulina nel bagaglio da spedire perché potrebbe risentire </a:t>
            </a:r>
            <a:r>
              <a:rPr lang="it-IT" dirty="0" smtClean="0">
                <a:solidFill>
                  <a:srgbClr val="000000"/>
                </a:solidFill>
                <a:ea typeface="DejaVu Sans"/>
              </a:rPr>
              <a:t>di </a:t>
            </a:r>
            <a:r>
              <a:rPr lang="it-IT" dirty="0">
                <a:solidFill>
                  <a:srgbClr val="000000"/>
                </a:solidFill>
                <a:ea typeface="DejaVu Sans"/>
              </a:rPr>
              <a:t>importanti sbalzi di temperatura e di pressione nella stiva </a:t>
            </a:r>
            <a:r>
              <a:rPr lang="it-IT" dirty="0" smtClean="0">
                <a:solidFill>
                  <a:srgbClr val="000000"/>
                </a:solidFill>
                <a:ea typeface="DejaVu Sans"/>
              </a:rPr>
              <a:t>dell'aereo;</a:t>
            </a:r>
          </a:p>
          <a:p>
            <a:pPr marL="96838" indent="-96838" algn="just">
              <a:buFont typeface="Arial" panose="020B0604020202020204" pitchFamily="34" charset="0"/>
              <a:buChar char="•"/>
            </a:pPr>
            <a:r>
              <a:rPr lang="it-IT" dirty="0">
                <a:solidFill>
                  <a:srgbClr val="000000"/>
                </a:solidFill>
                <a:ea typeface="DejaVu Sans"/>
              </a:rPr>
              <a:t>d</a:t>
            </a:r>
            <a:r>
              <a:rPr lang="it-IT" dirty="0" smtClean="0">
                <a:solidFill>
                  <a:srgbClr val="000000"/>
                </a:solidFill>
                <a:ea typeface="DejaVu Sans"/>
              </a:rPr>
              <a:t>opo </a:t>
            </a:r>
            <a:r>
              <a:rPr lang="it-IT" dirty="0">
                <a:solidFill>
                  <a:srgbClr val="000000"/>
                </a:solidFill>
                <a:ea typeface="DejaVu Sans"/>
              </a:rPr>
              <a:t>il viaggio osservare il contenitore (o la penna) con attenzione prima di iniettare il bolo di insulina e in caso di aspetto anomalo, cambiare flacone (o penna). </a:t>
            </a:r>
            <a:endParaRPr lang="it-IT" dirty="0"/>
          </a:p>
        </p:txBody>
      </p:sp>
      <p:grpSp>
        <p:nvGrpSpPr>
          <p:cNvPr id="15" name="Gruppo 14"/>
          <p:cNvGrpSpPr/>
          <p:nvPr/>
        </p:nvGrpSpPr>
        <p:grpSpPr>
          <a:xfrm>
            <a:off x="322636" y="1543628"/>
            <a:ext cx="1823671" cy="1980414"/>
            <a:chOff x="314325" y="1136710"/>
            <a:chExt cx="2187148" cy="2254154"/>
          </a:xfrm>
        </p:grpSpPr>
        <p:pic>
          <p:nvPicPr>
            <p:cNvPr id="6" name="Immagine 5"/>
            <p:cNvPicPr>
              <a:picLocks noChangeAspect="1"/>
            </p:cNvPicPr>
            <p:nvPr/>
          </p:nvPicPr>
          <p:blipFill>
            <a:blip r:embed="rId2" cstate="print">
              <a:clrChange>
                <a:clrFrom>
                  <a:srgbClr val="F6F6F6"/>
                </a:clrFrom>
                <a:clrTo>
                  <a:srgbClr val="F6F6F6">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454409" y="1136710"/>
              <a:ext cx="1800000" cy="2254154"/>
            </a:xfrm>
            <a:prstGeom prst="rect">
              <a:avLst/>
            </a:prstGeom>
          </p:spPr>
        </p:pic>
        <p:sp>
          <p:nvSpPr>
            <p:cNvPr id="10" name="Figura a mano libera 9"/>
            <p:cNvSpPr/>
            <p:nvPr/>
          </p:nvSpPr>
          <p:spPr>
            <a:xfrm>
              <a:off x="314325" y="2109831"/>
              <a:ext cx="1020209" cy="153956"/>
            </a:xfrm>
            <a:custGeom>
              <a:avLst/>
              <a:gdLst>
                <a:gd name="connsiteX0" fmla="*/ 162453 w 1020209"/>
                <a:gd name="connsiteY0" fmla="*/ 0 h 153956"/>
                <a:gd name="connsiteX1" fmla="*/ 41073 w 1020209"/>
                <a:gd name="connsiteY1" fmla="*/ 153749 h 153956"/>
                <a:gd name="connsiteX2" fmla="*/ 785540 w 1020209"/>
                <a:gd name="connsiteY2" fmla="*/ 32368 h 153956"/>
                <a:gd name="connsiteX3" fmla="*/ 1020209 w 1020209"/>
                <a:gd name="connsiteY3" fmla="*/ 0 h 153956"/>
              </a:gdLst>
              <a:ahLst/>
              <a:cxnLst>
                <a:cxn ang="0">
                  <a:pos x="connsiteX0" y="connsiteY0"/>
                </a:cxn>
                <a:cxn ang="0">
                  <a:pos x="connsiteX1" y="connsiteY1"/>
                </a:cxn>
                <a:cxn ang="0">
                  <a:pos x="connsiteX2" y="connsiteY2"/>
                </a:cxn>
                <a:cxn ang="0">
                  <a:pos x="connsiteX3" y="connsiteY3"/>
                </a:cxn>
              </a:cxnLst>
              <a:rect l="l" t="t" r="r" b="b"/>
              <a:pathLst>
                <a:path w="1020209" h="153956">
                  <a:moveTo>
                    <a:pt x="162453" y="0"/>
                  </a:moveTo>
                  <a:cubicBezTo>
                    <a:pt x="49839" y="74177"/>
                    <a:pt x="-62775" y="148354"/>
                    <a:pt x="41073" y="153749"/>
                  </a:cubicBezTo>
                  <a:cubicBezTo>
                    <a:pt x="144921" y="159144"/>
                    <a:pt x="622351" y="57993"/>
                    <a:pt x="785540" y="32368"/>
                  </a:cubicBezTo>
                  <a:cubicBezTo>
                    <a:pt x="948729" y="6743"/>
                    <a:pt x="984469" y="3371"/>
                    <a:pt x="1020209"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4"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489785">
              <a:off x="917473" y="1425114"/>
              <a:ext cx="1584000" cy="895954"/>
            </a:xfrm>
            <a:prstGeom prst="rect">
              <a:avLst/>
            </a:prstGeom>
          </p:spPr>
        </p:pic>
      </p:grpSp>
      <p:sp>
        <p:nvSpPr>
          <p:cNvPr id="16" name="Rettangolo 15"/>
          <p:cNvSpPr/>
          <p:nvPr/>
        </p:nvSpPr>
        <p:spPr>
          <a:xfrm>
            <a:off x="2598236" y="5327139"/>
            <a:ext cx="4497137" cy="1200329"/>
          </a:xfrm>
          <a:prstGeom prst="rect">
            <a:avLst/>
          </a:prstGeom>
        </p:spPr>
        <p:txBody>
          <a:bodyPr wrap="square">
            <a:spAutoFit/>
          </a:bodyPr>
          <a:lstStyle/>
          <a:p>
            <a:pPr algn="just"/>
            <a:r>
              <a:rPr lang="it-IT" dirty="0" smtClean="0"/>
              <a:t>Durante i periodi più caldi dell’anno per </a:t>
            </a:r>
            <a:r>
              <a:rPr lang="it-IT" dirty="0"/>
              <a:t>viaggi lunghi/giornate </a:t>
            </a:r>
            <a:r>
              <a:rPr lang="it-IT" dirty="0" smtClean="0"/>
              <a:t>all’aperto può essere utile utilizzare una borsa frigo per mantenere l’insulina sotto i 30°</a:t>
            </a:r>
            <a:endParaRPr lang="it-IT" dirty="0"/>
          </a:p>
        </p:txBody>
      </p:sp>
      <p:pic>
        <p:nvPicPr>
          <p:cNvPr id="1030" name="Picture 6" descr="Risultati immagini per borsa frigo"/>
          <p:cNvPicPr>
            <a:picLocks noChangeAspect="1" noChangeArrowheads="1"/>
          </p:cNvPicPr>
          <p:nvPr/>
        </p:nvPicPr>
        <p:blipFill>
          <a:blip r:embed="rId5" cstate="print">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a:off x="666351" y="5251181"/>
            <a:ext cx="1024934" cy="10278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magine correlata"/>
          <p:cNvPicPr>
            <a:picLocks noChangeAspect="1" noChangeArrowheads="1"/>
          </p:cNvPicPr>
          <p:nvPr/>
        </p:nvPicPr>
        <p:blipFill rotWithShape="1">
          <a:blip r:embed="rId6">
            <a:clrChange>
              <a:clrFrom>
                <a:srgbClr val="E6E7E9"/>
              </a:clrFrom>
              <a:clrTo>
                <a:srgbClr val="E6E7E9">
                  <a:alpha val="0"/>
                </a:srgbClr>
              </a:clrTo>
            </a:clrChange>
            <a:extLst>
              <a:ext uri="{28A0092B-C50C-407E-A947-70E740481C1C}">
                <a14:useLocalDpi xmlns:a14="http://schemas.microsoft.com/office/drawing/2010/main" val="0"/>
              </a:ext>
            </a:extLst>
          </a:blip>
          <a:srcRect l="3945" t="33974" r="51183" b="36292"/>
          <a:stretch/>
        </p:blipFill>
        <p:spPr bwMode="auto">
          <a:xfrm>
            <a:off x="1316284" y="5364926"/>
            <a:ext cx="709256" cy="469980"/>
          </a:xfrm>
          <a:prstGeom prst="rect">
            <a:avLst/>
          </a:prstGeom>
          <a:noFill/>
          <a:extLst>
            <a:ext uri="{909E8E84-426E-40DD-AFC4-6F175D3DCCD1}">
              <a14:hiddenFill xmlns:a14="http://schemas.microsoft.com/office/drawing/2010/main">
                <a:solidFill>
                  <a:srgbClr val="FFFFFF"/>
                </a:solidFill>
              </a14:hiddenFill>
            </a:ext>
          </a:extLst>
        </p:spPr>
      </p:pic>
      <p:pic>
        <p:nvPicPr>
          <p:cNvPr id="22" name="Immagine 21"/>
          <p:cNvPicPr>
            <a:picLocks noChangeAspect="1"/>
          </p:cNvPicPr>
          <p:nvPr/>
        </p:nvPicPr>
        <p:blipFill>
          <a:blip r:embed="rId7" cstate="print">
            <a:duotone>
              <a:prstClr val="black"/>
              <a:schemeClr val="accent5">
                <a:tint val="45000"/>
                <a:satMod val="400000"/>
              </a:schemeClr>
            </a:duotone>
            <a:extLst>
              <a:ext uri="{BEBA8EAE-BF5A-486C-A8C5-ECC9F3942E4B}">
                <a14:imgProps xmlns:a14="http://schemas.microsoft.com/office/drawing/2010/main">
                  <a14:imgLayer r:embed="rId8">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44732" y="5406081"/>
            <a:ext cx="302087" cy="233372"/>
          </a:xfrm>
          <a:prstGeom prst="rect">
            <a:avLst/>
          </a:prstGeom>
        </p:spPr>
      </p:pic>
      <p:pic>
        <p:nvPicPr>
          <p:cNvPr id="1028" name="Picture 4" descr="Immagine correlata"/>
          <p:cNvPicPr>
            <a:picLocks noChangeAspect="1" noChangeArrowheads="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4729" y="5733772"/>
            <a:ext cx="619305" cy="387065"/>
          </a:xfrm>
          <a:prstGeom prst="rect">
            <a:avLst/>
          </a:prstGeom>
          <a:noFill/>
          <a:extLst>
            <a:ext uri="{909E8E84-426E-40DD-AFC4-6F175D3DCCD1}">
              <a14:hiddenFill xmlns:a14="http://schemas.microsoft.com/office/drawing/2010/main">
                <a:solidFill>
                  <a:srgbClr val="FFFFFF"/>
                </a:solidFill>
              </a14:hiddenFill>
            </a:ext>
          </a:extLst>
        </p:spPr>
      </p:pic>
      <p:sp>
        <p:nvSpPr>
          <p:cNvPr id="27" name="Rettangolo 26"/>
          <p:cNvSpPr/>
          <p:nvPr/>
        </p:nvSpPr>
        <p:spPr>
          <a:xfrm>
            <a:off x="2598236" y="7316149"/>
            <a:ext cx="4497137" cy="369332"/>
          </a:xfrm>
          <a:prstGeom prst="rect">
            <a:avLst/>
          </a:prstGeom>
        </p:spPr>
        <p:txBody>
          <a:bodyPr wrap="square">
            <a:spAutoFit/>
          </a:bodyPr>
          <a:lstStyle/>
          <a:p>
            <a:pPr algn="just"/>
            <a:r>
              <a:rPr lang="it-IT" dirty="0" smtClean="0"/>
              <a:t>MAI conservare la penna con l’ago inserito.</a:t>
            </a:r>
            <a:endParaRPr lang="it-IT" dirty="0"/>
          </a:p>
        </p:txBody>
      </p:sp>
      <p:sp>
        <p:nvSpPr>
          <p:cNvPr id="28" name="Rettangolo 27"/>
          <p:cNvSpPr/>
          <p:nvPr/>
        </p:nvSpPr>
        <p:spPr>
          <a:xfrm>
            <a:off x="2598236" y="8948522"/>
            <a:ext cx="4117149" cy="646331"/>
          </a:xfrm>
          <a:prstGeom prst="rect">
            <a:avLst/>
          </a:prstGeom>
        </p:spPr>
        <p:txBody>
          <a:bodyPr wrap="square">
            <a:spAutoFit/>
          </a:bodyPr>
          <a:lstStyle/>
          <a:p>
            <a:pPr algn="just"/>
            <a:r>
              <a:rPr lang="it-IT" dirty="0" smtClean="0"/>
              <a:t>Non utilizzare l’insulina dopo la data di scadenza</a:t>
            </a:r>
            <a:endParaRPr lang="it-IT" dirty="0"/>
          </a:p>
        </p:txBody>
      </p:sp>
      <p:sp>
        <p:nvSpPr>
          <p:cNvPr id="29" name="Ovale 28"/>
          <p:cNvSpPr/>
          <p:nvPr/>
        </p:nvSpPr>
        <p:spPr>
          <a:xfrm>
            <a:off x="562077" y="6733161"/>
            <a:ext cx="1931885" cy="1649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562076" y="8469028"/>
            <a:ext cx="1931885" cy="1649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34" name="Picture 10" descr="Risultati immagini per data di scadenza farmaci"/>
          <p:cNvPicPr>
            <a:picLocks noChangeAspect="1" noChangeArrowheads="1"/>
          </p:cNvPicPr>
          <p:nvPr/>
        </p:nvPicPr>
        <p:blipFill rotWithShape="1">
          <a:blip r:embed="rId10">
            <a:extLst>
              <a:ext uri="{28A0092B-C50C-407E-A947-70E740481C1C}">
                <a14:useLocalDpi xmlns:a14="http://schemas.microsoft.com/office/drawing/2010/main" val="0"/>
              </a:ext>
            </a:extLst>
          </a:blip>
          <a:srcRect l="52494" t="33707" r="3855" b="26504"/>
          <a:stretch/>
        </p:blipFill>
        <p:spPr bwMode="auto">
          <a:xfrm>
            <a:off x="615405" y="8848490"/>
            <a:ext cx="1871003" cy="82999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0" name="CasellaDiTesto 19"/>
          <p:cNvSpPr txBox="1"/>
          <p:nvPr/>
        </p:nvSpPr>
        <p:spPr>
          <a:xfrm>
            <a:off x="568712" y="9063938"/>
            <a:ext cx="405292" cy="307777"/>
          </a:xfrm>
          <a:prstGeom prst="rect">
            <a:avLst/>
          </a:prstGeom>
          <a:noFill/>
        </p:spPr>
        <p:txBody>
          <a:bodyPr wrap="square" rtlCol="0">
            <a:spAutoFit/>
          </a:bodyPr>
          <a:lstStyle/>
          <a:p>
            <a:r>
              <a:rPr lang="it-IT" sz="1400" dirty="0" smtClean="0">
                <a:solidFill>
                  <a:srgbClr val="D22834"/>
                </a:solidFill>
              </a:rPr>
              <a:t>!!</a:t>
            </a:r>
            <a:endParaRPr lang="it-IT" sz="1400" dirty="0">
              <a:solidFill>
                <a:srgbClr val="D22834"/>
              </a:solidFill>
            </a:endParaRPr>
          </a:p>
        </p:txBody>
      </p:sp>
      <p:cxnSp>
        <p:nvCxnSpPr>
          <p:cNvPr id="23" name="Connettore 1 22"/>
          <p:cNvCxnSpPr/>
          <p:nvPr/>
        </p:nvCxnSpPr>
        <p:spPr>
          <a:xfrm flipV="1">
            <a:off x="822961" y="9240671"/>
            <a:ext cx="1534401" cy="28800"/>
          </a:xfrm>
          <a:prstGeom prst="line">
            <a:avLst/>
          </a:prstGeom>
          <a:ln>
            <a:solidFill>
              <a:srgbClr val="D22834"/>
            </a:solidFill>
          </a:ln>
        </p:spPr>
        <p:style>
          <a:lnRef idx="1">
            <a:schemeClr val="accent1"/>
          </a:lnRef>
          <a:fillRef idx="0">
            <a:schemeClr val="accent1"/>
          </a:fillRef>
          <a:effectRef idx="0">
            <a:schemeClr val="accent1"/>
          </a:effectRef>
          <a:fontRef idx="minor">
            <a:schemeClr val="tx1"/>
          </a:fontRef>
        </p:style>
      </p:cxnSp>
      <p:grpSp>
        <p:nvGrpSpPr>
          <p:cNvPr id="1027" name="Gruppo 1026"/>
          <p:cNvGrpSpPr/>
          <p:nvPr/>
        </p:nvGrpSpPr>
        <p:grpSpPr>
          <a:xfrm rot="788902">
            <a:off x="574696" y="7094211"/>
            <a:ext cx="1321709" cy="933153"/>
            <a:chOff x="365476" y="-953311"/>
            <a:chExt cx="2299903" cy="1361872"/>
          </a:xfrm>
        </p:grpSpPr>
        <p:pic>
          <p:nvPicPr>
            <p:cNvPr id="1038" name="Picture 14" descr="Immagine correlata"/>
            <p:cNvPicPr>
              <a:picLocks noChangeAspect="1" noChangeArrowheads="1"/>
            </p:cNvPicPr>
            <p:nvPr/>
          </p:nvPicPr>
          <p:blipFill rotWithShape="1">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17703" t="2043" r="12507" b="26468"/>
            <a:stretch/>
          </p:blipFill>
          <p:spPr bwMode="auto">
            <a:xfrm>
              <a:off x="671141" y="-953311"/>
              <a:ext cx="1994238" cy="1361872"/>
            </a:xfrm>
            <a:prstGeom prst="rect">
              <a:avLst/>
            </a:prstGeom>
            <a:noFill/>
            <a:extLst>
              <a:ext uri="{909E8E84-426E-40DD-AFC4-6F175D3DCCD1}">
                <a14:hiddenFill xmlns:a14="http://schemas.microsoft.com/office/drawing/2010/main">
                  <a:solidFill>
                    <a:srgbClr val="FFFFFF"/>
                  </a:solidFill>
                </a14:hiddenFill>
              </a:ext>
            </a:extLst>
          </p:spPr>
        </p:pic>
        <p:sp>
          <p:nvSpPr>
            <p:cNvPr id="1025" name="Rettangolo 1024"/>
            <p:cNvSpPr/>
            <p:nvPr/>
          </p:nvSpPr>
          <p:spPr>
            <a:xfrm rot="2027338">
              <a:off x="365476" y="-240575"/>
              <a:ext cx="1800401" cy="544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031" name="Gruppo 1030"/>
          <p:cNvGrpSpPr/>
          <p:nvPr/>
        </p:nvGrpSpPr>
        <p:grpSpPr>
          <a:xfrm>
            <a:off x="1628811" y="7226866"/>
            <a:ext cx="706050" cy="691806"/>
            <a:chOff x="4056581" y="-191914"/>
            <a:chExt cx="1554294" cy="1164680"/>
          </a:xfrm>
        </p:grpSpPr>
        <p:pic>
          <p:nvPicPr>
            <p:cNvPr id="40" name="Picture 14" descr="Immagine correlata"/>
            <p:cNvPicPr>
              <a:picLocks noChangeAspect="1" noChangeArrowheads="1"/>
            </p:cNvPicPr>
            <p:nvPr/>
          </p:nvPicPr>
          <p:blipFill rotWithShape="1">
            <a:blip r:embed="rId13">
              <a:extLst>
                <a:ext uri="{28A0092B-C50C-407E-A947-70E740481C1C}">
                  <a14:useLocalDpi xmlns:a14="http://schemas.microsoft.com/office/drawing/2010/main" val="0"/>
                </a:ext>
              </a:extLst>
            </a:blip>
            <a:srcRect l="37500" t="52747" r="18585" b="2827"/>
            <a:stretch/>
          </p:blipFill>
          <p:spPr bwMode="auto">
            <a:xfrm>
              <a:off x="4299626" y="126459"/>
              <a:ext cx="1254868" cy="846307"/>
            </a:xfrm>
            <a:prstGeom prst="rect">
              <a:avLst/>
            </a:prstGeom>
            <a:noFill/>
            <a:extLst>
              <a:ext uri="{909E8E84-426E-40DD-AFC4-6F175D3DCCD1}">
                <a14:hiddenFill xmlns:a14="http://schemas.microsoft.com/office/drawing/2010/main">
                  <a:solidFill>
                    <a:srgbClr val="FFFFFF"/>
                  </a:solidFill>
                </a14:hiddenFill>
              </a:ext>
            </a:extLst>
          </p:spPr>
        </p:pic>
        <p:sp>
          <p:nvSpPr>
            <p:cNvPr id="1029" name="Rettangolo 1028"/>
            <p:cNvSpPr/>
            <p:nvPr/>
          </p:nvSpPr>
          <p:spPr>
            <a:xfrm rot="18235819">
              <a:off x="4006189" y="-141522"/>
              <a:ext cx="632298" cy="5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p:cNvSpPr/>
            <p:nvPr/>
          </p:nvSpPr>
          <p:spPr>
            <a:xfrm rot="777047">
              <a:off x="4978577" y="-75096"/>
              <a:ext cx="632298" cy="5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46" name="Picture 8" descr="Immagine correlata"/>
          <p:cNvPicPr>
            <a:picLocks noChangeAspect="1" noChangeArrowheads="1"/>
          </p:cNvPicPr>
          <p:nvPr/>
        </p:nvPicPr>
        <p:blipFill rotWithShape="1">
          <a:blip r:embed="rId14" cstate="print">
            <a:clrChange>
              <a:clrFrom>
                <a:srgbClr val="E6E7E9"/>
              </a:clrFrom>
              <a:clrTo>
                <a:srgbClr val="E6E7E9">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3945" t="33974" r="51183" b="36292"/>
          <a:stretch/>
        </p:blipFill>
        <p:spPr bwMode="auto">
          <a:xfrm rot="8676976">
            <a:off x="1733240" y="7856173"/>
            <a:ext cx="424003" cy="314955"/>
          </a:xfrm>
          <a:prstGeom prst="rect">
            <a:avLst/>
          </a:prstGeom>
          <a:noFill/>
          <a:extLst>
            <a:ext uri="{909E8E84-426E-40DD-AFC4-6F175D3DCCD1}">
              <a14:hiddenFill xmlns:a14="http://schemas.microsoft.com/office/drawing/2010/main">
                <a:solidFill>
                  <a:srgbClr val="FFFFFF"/>
                </a:solidFill>
              </a14:hiddenFill>
            </a:ext>
          </a:extLst>
        </p:spPr>
      </p:pic>
      <p:sp>
        <p:nvSpPr>
          <p:cNvPr id="1033" name="Per 1032"/>
          <p:cNvSpPr/>
          <p:nvPr/>
        </p:nvSpPr>
        <p:spPr>
          <a:xfrm>
            <a:off x="573291" y="6644568"/>
            <a:ext cx="1909454" cy="1762219"/>
          </a:xfrm>
          <a:prstGeom prst="mathMultiply">
            <a:avLst>
              <a:gd name="adj1" fmla="val 8484"/>
            </a:avLst>
          </a:prstGeom>
          <a:solidFill>
            <a:srgbClr val="D22834">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CasellaDiTesto 41"/>
          <p:cNvSpPr txBox="1"/>
          <p:nvPr/>
        </p:nvSpPr>
        <p:spPr>
          <a:xfrm>
            <a:off x="6369257" y="10334815"/>
            <a:ext cx="1899044" cy="261610"/>
          </a:xfrm>
          <a:prstGeom prst="rect">
            <a:avLst/>
          </a:prstGeom>
          <a:noFill/>
        </p:spPr>
        <p:txBody>
          <a:bodyPr wrap="square" rtlCol="0">
            <a:spAutoFit/>
          </a:bodyPr>
          <a:lstStyle/>
          <a:p>
            <a:r>
              <a:rPr lang="it-IT" sz="1050" dirty="0" err="1" smtClean="0">
                <a:solidFill>
                  <a:schemeClr val="tx1">
                    <a:lumMod val="50000"/>
                    <a:lumOff val="50000"/>
                  </a:schemeClr>
                </a:solidFill>
              </a:rPr>
              <a:t>Pag</a:t>
            </a:r>
            <a:r>
              <a:rPr lang="it-IT" sz="1050" dirty="0" smtClean="0">
                <a:solidFill>
                  <a:schemeClr val="tx1">
                    <a:lumMod val="50000"/>
                    <a:lumOff val="50000"/>
                  </a:schemeClr>
                </a:solidFill>
              </a:rPr>
              <a:t> 13 di 16</a:t>
            </a:r>
            <a:endParaRPr lang="it-IT" sz="1050" dirty="0">
              <a:solidFill>
                <a:schemeClr val="tx1">
                  <a:lumMod val="50000"/>
                  <a:lumOff val="50000"/>
                </a:schemeClr>
              </a:solidFill>
            </a:endParaRPr>
          </a:p>
        </p:txBody>
      </p:sp>
      <p:sp>
        <p:nvSpPr>
          <p:cNvPr id="43" name="CasellaDiTesto 42"/>
          <p:cNvSpPr txBox="1"/>
          <p:nvPr/>
        </p:nvSpPr>
        <p:spPr>
          <a:xfrm>
            <a:off x="2297168" y="10330281"/>
            <a:ext cx="2962501" cy="261610"/>
          </a:xfrm>
          <a:prstGeom prst="rect">
            <a:avLst/>
          </a:prstGeom>
          <a:noFill/>
        </p:spPr>
        <p:txBody>
          <a:bodyPr wrap="square" rtlCol="0">
            <a:spAutoFit/>
          </a:bodyPr>
          <a:lstStyle/>
          <a:p>
            <a:pPr algn="ctr"/>
            <a:r>
              <a:rPr lang="it-IT" sz="1100" dirty="0" err="1">
                <a:solidFill>
                  <a:schemeClr val="tx1">
                    <a:lumMod val="50000"/>
                    <a:lumOff val="50000"/>
                  </a:schemeClr>
                </a:solidFill>
              </a:rPr>
              <a:t>Rev</a:t>
            </a:r>
            <a:r>
              <a:rPr lang="it-IT" sz="1100" dirty="0">
                <a:solidFill>
                  <a:schemeClr val="tx1">
                    <a:lumMod val="50000"/>
                    <a:lumOff val="50000"/>
                  </a:schemeClr>
                </a:solidFill>
              </a:rPr>
              <a:t> 1 </a:t>
            </a:r>
            <a:r>
              <a:rPr lang="it-IT" sz="1100" dirty="0" smtClean="0">
                <a:solidFill>
                  <a:schemeClr val="tx1">
                    <a:lumMod val="50000"/>
                    <a:lumOff val="50000"/>
                  </a:schemeClr>
                </a:solidFill>
              </a:rPr>
              <a:t>30/06/2022 – </a:t>
            </a:r>
            <a:r>
              <a:rPr lang="it-IT" sz="1100" dirty="0">
                <a:solidFill>
                  <a:schemeClr val="tx1">
                    <a:lumMod val="50000"/>
                    <a:lumOff val="50000"/>
                  </a:schemeClr>
                </a:solidFill>
              </a:rPr>
              <a:t>Opuscolo informativo</a:t>
            </a:r>
          </a:p>
        </p:txBody>
      </p:sp>
      <p:pic>
        <p:nvPicPr>
          <p:cNvPr id="45" name="Immagine 44" descr="E:\educazione diabetico\logo.png"/>
          <p:cNvPicPr/>
          <p:nvPr/>
        </p:nvPicPr>
        <p:blipFill>
          <a:blip r:embed="rId1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1796" y="10243519"/>
            <a:ext cx="881758" cy="389156"/>
          </a:xfrm>
          <a:prstGeom prst="rect">
            <a:avLst/>
          </a:prstGeom>
          <a:noFill/>
          <a:ln>
            <a:noFill/>
          </a:ln>
        </p:spPr>
      </p:pic>
    </p:spTree>
    <p:extLst>
      <p:ext uri="{BB962C8B-B14F-4D97-AF65-F5344CB8AC3E}">
        <p14:creationId xmlns:p14="http://schemas.microsoft.com/office/powerpoint/2010/main" val="1884069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38752" y="5208471"/>
            <a:ext cx="10057337" cy="6416162"/>
          </a:xfrm>
          <a:prstGeom prst="rect">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0" name="Onda 1 89"/>
          <p:cNvSpPr/>
          <p:nvPr/>
        </p:nvSpPr>
        <p:spPr>
          <a:xfrm>
            <a:off x="-536649" y="2194392"/>
            <a:ext cx="8188087" cy="3924616"/>
          </a:xfrm>
          <a:prstGeom prst="wave">
            <a:avLst>
              <a:gd name="adj1" fmla="val 12500"/>
              <a:gd name="adj2" fmla="val 215"/>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arrotondato 11"/>
          <p:cNvSpPr/>
          <p:nvPr/>
        </p:nvSpPr>
        <p:spPr>
          <a:xfrm rot="16200000" flipH="1">
            <a:off x="-2363646" y="5814860"/>
            <a:ext cx="6913752" cy="1208793"/>
          </a:xfrm>
          <a:prstGeom prst="roundRect">
            <a:avLst>
              <a:gd name="adj" fmla="val 50000"/>
            </a:avLst>
          </a:prstGeom>
          <a:gradFill flip="none" rotWithShape="1">
            <a:gsLst>
              <a:gs pos="75000">
                <a:srgbClr val="EB3333">
                  <a:alpha val="81000"/>
                </a:srgbClr>
              </a:gs>
              <a:gs pos="70386">
                <a:srgbClr val="EB5233">
                  <a:alpha val="81000"/>
                </a:srgbClr>
              </a:gs>
              <a:gs pos="51502">
                <a:schemeClr val="accent2">
                  <a:alpha val="81000"/>
                </a:schemeClr>
              </a:gs>
              <a:gs pos="34000">
                <a:schemeClr val="accent4">
                  <a:lumMod val="60000"/>
                  <a:lumOff val="40000"/>
                  <a:alpha val="81000"/>
                </a:schemeClr>
              </a:gs>
              <a:gs pos="17000">
                <a:srgbClr val="92D050">
                  <a:alpha val="81000"/>
                </a:srgbClr>
              </a:gs>
              <a:gs pos="1000">
                <a:srgbClr val="00B050">
                  <a:alpha val="81000"/>
                </a:srgb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6" name="Gruppo 55"/>
          <p:cNvGrpSpPr/>
          <p:nvPr/>
        </p:nvGrpSpPr>
        <p:grpSpPr>
          <a:xfrm>
            <a:off x="1270949" y="3618593"/>
            <a:ext cx="396111" cy="5322480"/>
            <a:chOff x="1356490" y="2006166"/>
            <a:chExt cx="396111" cy="5322480"/>
          </a:xfrm>
        </p:grpSpPr>
        <p:grpSp>
          <p:nvGrpSpPr>
            <p:cNvPr id="13" name="Gruppo 12"/>
            <p:cNvGrpSpPr/>
            <p:nvPr/>
          </p:nvGrpSpPr>
          <p:grpSpPr>
            <a:xfrm flipH="1">
              <a:off x="1356490" y="4703221"/>
              <a:ext cx="386345" cy="2625425"/>
              <a:chOff x="5865311" y="2802890"/>
              <a:chExt cx="259323" cy="1612978"/>
            </a:xfrm>
          </p:grpSpPr>
          <p:cxnSp>
            <p:nvCxnSpPr>
              <p:cNvPr id="15" name="Connettore 1 14"/>
              <p:cNvCxnSpPr/>
              <p:nvPr/>
            </p:nvCxnSpPr>
            <p:spPr>
              <a:xfrm>
                <a:off x="5875009" y="4415868"/>
                <a:ext cx="249625"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5872762" y="4232085"/>
                <a:ext cx="249625"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5877243" y="4323979"/>
                <a:ext cx="144000"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5870516" y="4055027"/>
                <a:ext cx="249625"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5868270" y="3877967"/>
                <a:ext cx="249625" cy="0"/>
              </a:xfrm>
              <a:prstGeom prst="line">
                <a:avLst/>
              </a:prstGeom>
              <a:ln w="285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5872747" y="3694182"/>
                <a:ext cx="249625"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5870503" y="3510407"/>
                <a:ext cx="249625"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5872381" y="4140195"/>
                <a:ext cx="144000"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5872417" y="3968915"/>
                <a:ext cx="144000"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5868468" y="3789667"/>
                <a:ext cx="144000"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5869257" y="3605679"/>
                <a:ext cx="144000"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a:off x="5865311" y="3426433"/>
                <a:ext cx="144000"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a:off x="5871290" y="3345372"/>
                <a:ext cx="249625"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a:off x="5867341" y="3170860"/>
                <a:ext cx="249625"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a:off x="5868131" y="2986875"/>
                <a:ext cx="249625"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a:off x="5868918" y="2802890"/>
                <a:ext cx="249625"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5880313" y="3256662"/>
                <a:ext cx="144000"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a:off x="5880313" y="3086890"/>
                <a:ext cx="144000"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a:off x="5895656" y="2903925"/>
                <a:ext cx="144000"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5" name="Gruppo 34"/>
            <p:cNvGrpSpPr/>
            <p:nvPr/>
          </p:nvGrpSpPr>
          <p:grpSpPr>
            <a:xfrm flipH="1">
              <a:off x="1366256" y="2006166"/>
              <a:ext cx="386345" cy="2704765"/>
              <a:chOff x="5865311" y="2802890"/>
              <a:chExt cx="259323" cy="1612978"/>
            </a:xfrm>
          </p:grpSpPr>
          <p:cxnSp>
            <p:nvCxnSpPr>
              <p:cNvPr id="36" name="Connettore 1 35"/>
              <p:cNvCxnSpPr/>
              <p:nvPr/>
            </p:nvCxnSpPr>
            <p:spPr>
              <a:xfrm>
                <a:off x="5875009" y="4415868"/>
                <a:ext cx="249625" cy="0"/>
              </a:xfrm>
              <a:prstGeom prst="line">
                <a:avLst/>
              </a:prstGeom>
              <a:ln w="285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a:off x="5872762" y="4232085"/>
                <a:ext cx="249625"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a:off x="5877243" y="4323979"/>
                <a:ext cx="144000"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a:off x="5870516" y="4055027"/>
                <a:ext cx="249625"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a:off x="5868270" y="3877967"/>
                <a:ext cx="249625"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a:off x="5872747" y="3694182"/>
                <a:ext cx="249625"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a:off x="5870503" y="3510407"/>
                <a:ext cx="249625"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a:off x="5872381" y="4140195"/>
                <a:ext cx="144000"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a:off x="5872417" y="3968915"/>
                <a:ext cx="144000"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a:off x="5868468" y="3789667"/>
                <a:ext cx="144000"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a:off x="5869257" y="3605679"/>
                <a:ext cx="144000"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7" name="Connettore 1 46"/>
              <p:cNvCxnSpPr/>
              <p:nvPr/>
            </p:nvCxnSpPr>
            <p:spPr>
              <a:xfrm>
                <a:off x="5865311" y="3426433"/>
                <a:ext cx="144000"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5871290" y="3345372"/>
                <a:ext cx="249625" cy="0"/>
              </a:xfrm>
              <a:prstGeom prst="line">
                <a:avLst/>
              </a:prstGeom>
              <a:ln w="285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a:off x="5867341" y="3170860"/>
                <a:ext cx="249625"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0" name="Connettore 1 49"/>
              <p:cNvCxnSpPr/>
              <p:nvPr/>
            </p:nvCxnSpPr>
            <p:spPr>
              <a:xfrm>
                <a:off x="5868131" y="2986875"/>
                <a:ext cx="249625"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1" name="Connettore 1 50"/>
              <p:cNvCxnSpPr/>
              <p:nvPr/>
            </p:nvCxnSpPr>
            <p:spPr>
              <a:xfrm>
                <a:off x="5868918" y="2802890"/>
                <a:ext cx="249625"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2" name="Connettore 1 51"/>
              <p:cNvCxnSpPr/>
              <p:nvPr/>
            </p:nvCxnSpPr>
            <p:spPr>
              <a:xfrm>
                <a:off x="5880313" y="3256662"/>
                <a:ext cx="144000"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a:off x="5880313" y="3086890"/>
                <a:ext cx="144000"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a:off x="5895656" y="2898650"/>
                <a:ext cx="144000" cy="0"/>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sp>
        <p:nvSpPr>
          <p:cNvPr id="55" name="Titolo 1"/>
          <p:cNvSpPr>
            <a:spLocks noGrp="1"/>
          </p:cNvSpPr>
          <p:nvPr>
            <p:ph type="title"/>
          </p:nvPr>
        </p:nvSpPr>
        <p:spPr>
          <a:xfrm>
            <a:off x="854415" y="376161"/>
            <a:ext cx="6143133" cy="751376"/>
          </a:xfrm>
        </p:spPr>
        <p:txBody>
          <a:bodyPr vert="horz" lIns="91440" tIns="45720" rIns="91440" bIns="45720" rtlCol="0" anchor="ctr">
            <a:normAutofit/>
          </a:bodyPr>
          <a:lstStyle/>
          <a:p>
            <a:pPr algn="ctr"/>
            <a:r>
              <a:rPr lang="it-IT" sz="4000" b="1" dirty="0">
                <a:ln>
                  <a:solidFill>
                    <a:srgbClr val="24B1D2"/>
                  </a:solidFill>
                </a:ln>
                <a:solidFill>
                  <a:srgbClr val="24B1D2"/>
                </a:solidFill>
                <a:effectLst>
                  <a:outerShdw blurRad="38100" dist="38100" dir="2700000" algn="tl">
                    <a:srgbClr val="000000">
                      <a:alpha val="43137"/>
                    </a:srgbClr>
                  </a:outerShdw>
                </a:effectLst>
              </a:rPr>
              <a:t>IPOGLICEMIA</a:t>
            </a:r>
          </a:p>
        </p:txBody>
      </p:sp>
      <p:sp>
        <p:nvSpPr>
          <p:cNvPr id="57" name="Titolo 1"/>
          <p:cNvSpPr txBox="1">
            <a:spLocks/>
          </p:cNvSpPr>
          <p:nvPr/>
        </p:nvSpPr>
        <p:spPr>
          <a:xfrm>
            <a:off x="-304312" y="2268381"/>
            <a:ext cx="3071566" cy="751376"/>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ctr"/>
            <a:r>
              <a:rPr lang="it-IT" sz="2000" b="1" dirty="0" smtClean="0">
                <a:solidFill>
                  <a:srgbClr val="24B1D2"/>
                </a:solidFill>
                <a:effectLst>
                  <a:outerShdw blurRad="38100" dist="38100" dir="2700000" algn="tl">
                    <a:srgbClr val="000000">
                      <a:alpha val="43137"/>
                    </a:srgbClr>
                  </a:outerShdw>
                </a:effectLst>
              </a:rPr>
              <a:t>VALORI GLICEMIA</a:t>
            </a:r>
            <a:endParaRPr lang="it-IT" sz="2000" b="1" dirty="0">
              <a:solidFill>
                <a:srgbClr val="24B1D2"/>
              </a:solidFill>
              <a:effectLst>
                <a:outerShdw blurRad="38100" dist="38100" dir="2700000" algn="tl">
                  <a:srgbClr val="000000">
                    <a:alpha val="43137"/>
                  </a:srgbClr>
                </a:outerShdw>
              </a:effectLst>
            </a:endParaRPr>
          </a:p>
        </p:txBody>
      </p:sp>
      <p:sp>
        <p:nvSpPr>
          <p:cNvPr id="58" name="Titolo 1"/>
          <p:cNvSpPr txBox="1">
            <a:spLocks/>
          </p:cNvSpPr>
          <p:nvPr/>
        </p:nvSpPr>
        <p:spPr>
          <a:xfrm>
            <a:off x="2820288" y="2934611"/>
            <a:ext cx="2096301" cy="751376"/>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ctr"/>
            <a:r>
              <a:rPr lang="it-IT" sz="2000" b="1" dirty="0" smtClean="0">
                <a:solidFill>
                  <a:srgbClr val="24B1D2"/>
                </a:solidFill>
                <a:effectLst>
                  <a:outerShdw blurRad="38100" dist="38100" dir="2700000" algn="tl">
                    <a:srgbClr val="000000">
                      <a:alpha val="43137"/>
                    </a:srgbClr>
                  </a:outerShdw>
                </a:effectLst>
              </a:rPr>
              <a:t>SINTOMI</a:t>
            </a:r>
            <a:endParaRPr lang="it-IT" sz="2000" b="1" dirty="0">
              <a:solidFill>
                <a:srgbClr val="24B1D2"/>
              </a:solidFill>
              <a:effectLst>
                <a:outerShdw blurRad="38100" dist="38100" dir="2700000" algn="tl">
                  <a:srgbClr val="000000">
                    <a:alpha val="43137"/>
                  </a:srgbClr>
                </a:outerShdw>
              </a:effectLst>
            </a:endParaRPr>
          </a:p>
        </p:txBody>
      </p:sp>
      <p:sp>
        <p:nvSpPr>
          <p:cNvPr id="59" name="Titolo 1"/>
          <p:cNvSpPr txBox="1">
            <a:spLocks/>
          </p:cNvSpPr>
          <p:nvPr/>
        </p:nvSpPr>
        <p:spPr>
          <a:xfrm>
            <a:off x="5012845" y="3720172"/>
            <a:ext cx="2096301" cy="751376"/>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ctr"/>
            <a:r>
              <a:rPr lang="it-IT" sz="2000" b="1" dirty="0" smtClean="0">
                <a:solidFill>
                  <a:srgbClr val="24B1D2"/>
                </a:solidFill>
                <a:effectLst>
                  <a:outerShdw blurRad="38100" dist="38100" dir="2700000" algn="tl">
                    <a:srgbClr val="000000">
                      <a:alpha val="43137"/>
                    </a:srgbClr>
                  </a:outerShdw>
                </a:effectLst>
              </a:rPr>
              <a:t>COSA FARE?</a:t>
            </a:r>
            <a:endParaRPr lang="it-IT" sz="2000" b="1" dirty="0">
              <a:solidFill>
                <a:srgbClr val="24B1D2"/>
              </a:solidFill>
              <a:effectLst>
                <a:outerShdw blurRad="38100" dist="38100" dir="2700000" algn="tl">
                  <a:srgbClr val="000000">
                    <a:alpha val="43137"/>
                  </a:srgbClr>
                </a:outerShdw>
              </a:effectLst>
            </a:endParaRPr>
          </a:p>
        </p:txBody>
      </p:sp>
      <p:sp>
        <p:nvSpPr>
          <p:cNvPr id="61" name="CasellaDiTesto 60"/>
          <p:cNvSpPr txBox="1"/>
          <p:nvPr/>
        </p:nvSpPr>
        <p:spPr>
          <a:xfrm>
            <a:off x="3332590" y="4693964"/>
            <a:ext cx="1502421" cy="1815882"/>
          </a:xfrm>
          <a:prstGeom prst="rect">
            <a:avLst/>
          </a:prstGeom>
          <a:noFill/>
        </p:spPr>
        <p:txBody>
          <a:bodyPr wrap="square" rtlCol="0">
            <a:spAutoFit/>
          </a:bodyPr>
          <a:lstStyle/>
          <a:p>
            <a:pPr indent="-108000">
              <a:buFont typeface="Arial" panose="020B0604020202020204" pitchFamily="34" charset="0"/>
              <a:buChar char="•"/>
            </a:pPr>
            <a:r>
              <a:rPr lang="it-IT" sz="1600" dirty="0" smtClean="0"/>
              <a:t>Fame</a:t>
            </a:r>
          </a:p>
          <a:p>
            <a:pPr indent="-108000">
              <a:buFont typeface="Arial" panose="020B0604020202020204" pitchFamily="34" charset="0"/>
              <a:buChar char="•"/>
            </a:pPr>
            <a:r>
              <a:rPr lang="it-IT" sz="1600" dirty="0" smtClean="0"/>
              <a:t>Tremore</a:t>
            </a:r>
          </a:p>
          <a:p>
            <a:pPr indent="-108000">
              <a:buFont typeface="Arial" panose="020B0604020202020204" pitchFamily="34" charset="0"/>
              <a:buChar char="•"/>
            </a:pPr>
            <a:r>
              <a:rPr lang="it-IT" sz="1600" dirty="0" smtClean="0"/>
              <a:t>Sudorazione</a:t>
            </a:r>
          </a:p>
          <a:p>
            <a:pPr indent="-108000">
              <a:buFont typeface="Arial" panose="020B0604020202020204" pitchFamily="34" charset="0"/>
              <a:buChar char="•"/>
            </a:pPr>
            <a:r>
              <a:rPr lang="it-IT" sz="1600" dirty="0" smtClean="0"/>
              <a:t>Pallore</a:t>
            </a:r>
          </a:p>
          <a:p>
            <a:pPr indent="-108000">
              <a:buFont typeface="Arial" panose="020B0604020202020204" pitchFamily="34" charset="0"/>
              <a:buChar char="•"/>
            </a:pPr>
            <a:r>
              <a:rPr lang="it-IT" sz="1600" dirty="0" smtClean="0"/>
              <a:t>Ansia</a:t>
            </a:r>
          </a:p>
          <a:p>
            <a:pPr indent="-108000">
              <a:buFont typeface="Arial" panose="020B0604020202020204" pitchFamily="34" charset="0"/>
              <a:buChar char="•"/>
            </a:pPr>
            <a:r>
              <a:rPr lang="it-IT" sz="1600" dirty="0"/>
              <a:t>P</a:t>
            </a:r>
            <a:r>
              <a:rPr lang="it-IT" sz="1600" dirty="0" smtClean="0"/>
              <a:t>alpitazioni</a:t>
            </a:r>
          </a:p>
          <a:p>
            <a:pPr marL="285750" indent="-285750">
              <a:buFont typeface="Arial" panose="020B0604020202020204" pitchFamily="34" charset="0"/>
              <a:buChar char="•"/>
            </a:pPr>
            <a:endParaRPr lang="it-IT" sz="1600" dirty="0"/>
          </a:p>
        </p:txBody>
      </p:sp>
      <p:sp>
        <p:nvSpPr>
          <p:cNvPr id="62" name="CasellaDiTesto 61"/>
          <p:cNvSpPr txBox="1"/>
          <p:nvPr/>
        </p:nvSpPr>
        <p:spPr>
          <a:xfrm>
            <a:off x="3362268" y="6366914"/>
            <a:ext cx="1407403" cy="1846659"/>
          </a:xfrm>
          <a:prstGeom prst="rect">
            <a:avLst/>
          </a:prstGeom>
          <a:noFill/>
        </p:spPr>
        <p:txBody>
          <a:bodyPr wrap="square" rtlCol="0">
            <a:spAutoFit/>
          </a:bodyPr>
          <a:lstStyle/>
          <a:p>
            <a:pPr indent="-108000">
              <a:buFont typeface="Arial" panose="020B0604020202020204" pitchFamily="34" charset="0"/>
              <a:buChar char="•"/>
            </a:pPr>
            <a:r>
              <a:rPr lang="it-IT" sz="1600" dirty="0" smtClean="0"/>
              <a:t>Irritabilità</a:t>
            </a:r>
          </a:p>
          <a:p>
            <a:pPr indent="-108000">
              <a:buFont typeface="Arial" panose="020B0604020202020204" pitchFamily="34" charset="0"/>
              <a:buChar char="•"/>
            </a:pPr>
            <a:r>
              <a:rPr lang="it-IT" sz="1600" dirty="0" smtClean="0"/>
              <a:t>Stanchezza</a:t>
            </a:r>
          </a:p>
          <a:p>
            <a:pPr indent="-108000">
              <a:buFont typeface="Arial" panose="020B0604020202020204" pitchFamily="34" charset="0"/>
              <a:buChar char="•"/>
            </a:pPr>
            <a:r>
              <a:rPr lang="it-IT" sz="1600" dirty="0" smtClean="0"/>
              <a:t>Sonnolenza</a:t>
            </a:r>
          </a:p>
          <a:p>
            <a:pPr indent="-108000">
              <a:buFont typeface="Arial" panose="020B0604020202020204" pitchFamily="34" charset="0"/>
              <a:buChar char="•"/>
            </a:pPr>
            <a:r>
              <a:rPr lang="it-IT" sz="1600" dirty="0" smtClean="0"/>
              <a:t>Capogiro</a:t>
            </a:r>
          </a:p>
          <a:p>
            <a:pPr indent="-108000">
              <a:buFont typeface="Arial" panose="020B0604020202020204" pitchFamily="34" charset="0"/>
              <a:buChar char="•"/>
            </a:pPr>
            <a:r>
              <a:rPr lang="it-IT" sz="1600" dirty="0" smtClean="0"/>
              <a:t>Cefalea</a:t>
            </a:r>
          </a:p>
          <a:p>
            <a:pPr indent="-108000">
              <a:buFont typeface="Arial" panose="020B0604020202020204" pitchFamily="34" charset="0"/>
              <a:buChar char="•"/>
            </a:pPr>
            <a:r>
              <a:rPr lang="it-IT" sz="1600" dirty="0"/>
              <a:t>C</a:t>
            </a:r>
            <a:r>
              <a:rPr lang="it-IT" sz="1600" dirty="0" smtClean="0"/>
              <a:t>onfusione</a:t>
            </a:r>
          </a:p>
          <a:p>
            <a:pPr marL="285750" indent="-285750">
              <a:buFont typeface="Arial" panose="020B0604020202020204" pitchFamily="34" charset="0"/>
              <a:buChar char="•"/>
            </a:pPr>
            <a:endParaRPr lang="it-IT" sz="1600" dirty="0"/>
          </a:p>
        </p:txBody>
      </p:sp>
      <p:sp>
        <p:nvSpPr>
          <p:cNvPr id="63" name="CasellaDiTesto 62"/>
          <p:cNvSpPr txBox="1"/>
          <p:nvPr/>
        </p:nvSpPr>
        <p:spPr>
          <a:xfrm>
            <a:off x="3284684" y="8126561"/>
            <a:ext cx="1960505" cy="2092881"/>
          </a:xfrm>
          <a:prstGeom prst="rect">
            <a:avLst/>
          </a:prstGeom>
          <a:noFill/>
        </p:spPr>
        <p:txBody>
          <a:bodyPr wrap="square" rtlCol="0">
            <a:spAutoFit/>
          </a:bodyPr>
          <a:lstStyle/>
          <a:p>
            <a:pPr marL="107950" indent="-107950">
              <a:buFont typeface="Arial" panose="020B0604020202020204" pitchFamily="34" charset="0"/>
              <a:buChar char="•"/>
            </a:pPr>
            <a:r>
              <a:rPr lang="it-IT" sz="1600" dirty="0" smtClean="0"/>
              <a:t>Alterazioni dello stato di coscienza</a:t>
            </a:r>
          </a:p>
          <a:p>
            <a:pPr marL="107950" indent="-107950">
              <a:buFont typeface="Arial" panose="020B0604020202020204" pitchFamily="34" charset="0"/>
              <a:buChar char="•"/>
            </a:pPr>
            <a:r>
              <a:rPr lang="it-IT" sz="1600" dirty="0" smtClean="0"/>
              <a:t>Perdita di    coscienza</a:t>
            </a:r>
          </a:p>
          <a:p>
            <a:pPr marL="107950" indent="-107950">
              <a:buFont typeface="Arial" panose="020B0604020202020204" pitchFamily="34" charset="0"/>
              <a:buChar char="•"/>
            </a:pPr>
            <a:r>
              <a:rPr lang="it-IT" sz="1600" dirty="0" smtClean="0"/>
              <a:t>Convulsioni</a:t>
            </a:r>
          </a:p>
          <a:p>
            <a:pPr marL="107950" indent="-107950">
              <a:buFont typeface="Arial" panose="020B0604020202020204" pitchFamily="34" charset="0"/>
              <a:buChar char="•"/>
            </a:pPr>
            <a:r>
              <a:rPr lang="it-IT" sz="1600" dirty="0" smtClean="0"/>
              <a:t>Coma</a:t>
            </a:r>
          </a:p>
          <a:p>
            <a:endParaRPr lang="it-IT" sz="1600" dirty="0" smtClean="0"/>
          </a:p>
          <a:p>
            <a:pPr marL="285750" indent="-285750">
              <a:buFont typeface="Arial" panose="020B0604020202020204" pitchFamily="34" charset="0"/>
              <a:buChar char="•"/>
            </a:pPr>
            <a:endParaRPr lang="it-IT" sz="1600" dirty="0"/>
          </a:p>
        </p:txBody>
      </p:sp>
      <p:sp>
        <p:nvSpPr>
          <p:cNvPr id="64" name="CasellaDiTesto 63"/>
          <p:cNvSpPr txBox="1"/>
          <p:nvPr/>
        </p:nvSpPr>
        <p:spPr>
          <a:xfrm>
            <a:off x="1733817" y="5105674"/>
            <a:ext cx="1529280" cy="923330"/>
          </a:xfrm>
          <a:prstGeom prst="rect">
            <a:avLst/>
          </a:prstGeom>
          <a:noFill/>
        </p:spPr>
        <p:txBody>
          <a:bodyPr wrap="square" rtlCol="0">
            <a:spAutoFit/>
          </a:bodyPr>
          <a:lstStyle/>
          <a:p>
            <a:pPr algn="ctr"/>
            <a:r>
              <a:rPr lang="it-IT" b="1" i="1" dirty="0" smtClean="0">
                <a:solidFill>
                  <a:schemeClr val="accent4">
                    <a:lumMod val="75000"/>
                  </a:schemeClr>
                </a:solidFill>
                <a:latin typeface="+mj-lt"/>
              </a:rPr>
              <a:t>IPOGLICEMIA LIEVE</a:t>
            </a:r>
            <a:endParaRPr lang="it-IT" b="1" dirty="0" smtClean="0">
              <a:solidFill>
                <a:schemeClr val="accent4">
                  <a:lumMod val="75000"/>
                </a:schemeClr>
              </a:solidFill>
              <a:latin typeface="+mj-lt"/>
            </a:endParaRPr>
          </a:p>
          <a:p>
            <a:pPr marL="285750" indent="-285750" algn="ctr">
              <a:buFont typeface="Arial" panose="020B0604020202020204" pitchFamily="34" charset="0"/>
              <a:buChar char="•"/>
            </a:pPr>
            <a:endParaRPr lang="it-IT" b="1" dirty="0">
              <a:solidFill>
                <a:schemeClr val="accent4">
                  <a:lumMod val="75000"/>
                </a:schemeClr>
              </a:solidFill>
              <a:latin typeface="+mj-lt"/>
            </a:endParaRPr>
          </a:p>
        </p:txBody>
      </p:sp>
      <p:sp>
        <p:nvSpPr>
          <p:cNvPr id="65" name="CasellaDiTesto 64"/>
          <p:cNvSpPr txBox="1"/>
          <p:nvPr/>
        </p:nvSpPr>
        <p:spPr>
          <a:xfrm>
            <a:off x="1750417" y="6822686"/>
            <a:ext cx="1587962" cy="646331"/>
          </a:xfrm>
          <a:prstGeom prst="rect">
            <a:avLst/>
          </a:prstGeom>
          <a:noFill/>
        </p:spPr>
        <p:txBody>
          <a:bodyPr wrap="square" rtlCol="0">
            <a:spAutoFit/>
          </a:bodyPr>
          <a:lstStyle/>
          <a:p>
            <a:pPr algn="ctr"/>
            <a:r>
              <a:rPr lang="it-IT" b="1" i="1" dirty="0">
                <a:solidFill>
                  <a:schemeClr val="accent2">
                    <a:lumMod val="75000"/>
                  </a:schemeClr>
                </a:solidFill>
                <a:latin typeface="+mj-lt"/>
              </a:rPr>
              <a:t>IPOGLICEMIA </a:t>
            </a:r>
            <a:r>
              <a:rPr lang="it-IT" b="1" i="1" dirty="0" smtClean="0">
                <a:solidFill>
                  <a:schemeClr val="accent2">
                    <a:lumMod val="75000"/>
                  </a:schemeClr>
                </a:solidFill>
                <a:latin typeface="+mj-lt"/>
              </a:rPr>
              <a:t>MODERATA</a:t>
            </a:r>
            <a:endParaRPr lang="it-IT" b="1" dirty="0" smtClean="0">
              <a:solidFill>
                <a:schemeClr val="accent2">
                  <a:lumMod val="75000"/>
                </a:schemeClr>
              </a:solidFill>
              <a:latin typeface="+mj-lt"/>
            </a:endParaRPr>
          </a:p>
        </p:txBody>
      </p:sp>
      <p:sp>
        <p:nvSpPr>
          <p:cNvPr id="66" name="CasellaDiTesto 65"/>
          <p:cNvSpPr txBox="1"/>
          <p:nvPr/>
        </p:nvSpPr>
        <p:spPr>
          <a:xfrm>
            <a:off x="1646269" y="8473040"/>
            <a:ext cx="1648912" cy="923330"/>
          </a:xfrm>
          <a:prstGeom prst="rect">
            <a:avLst/>
          </a:prstGeom>
          <a:noFill/>
        </p:spPr>
        <p:txBody>
          <a:bodyPr wrap="square" rtlCol="0">
            <a:spAutoFit/>
          </a:bodyPr>
          <a:lstStyle/>
          <a:p>
            <a:pPr algn="ctr"/>
            <a:r>
              <a:rPr lang="it-IT" b="1" i="1" dirty="0">
                <a:solidFill>
                  <a:srgbClr val="C00000"/>
                </a:solidFill>
                <a:latin typeface="+mj-lt"/>
              </a:rPr>
              <a:t>IPOGLICEMIA</a:t>
            </a:r>
            <a:r>
              <a:rPr lang="it-IT" b="1" i="1" dirty="0">
                <a:solidFill>
                  <a:schemeClr val="accent4">
                    <a:lumMod val="75000"/>
                  </a:schemeClr>
                </a:solidFill>
              </a:rPr>
              <a:t> </a:t>
            </a:r>
            <a:r>
              <a:rPr lang="it-IT" b="1" i="1" dirty="0" smtClean="0">
                <a:solidFill>
                  <a:schemeClr val="accent4">
                    <a:lumMod val="75000"/>
                  </a:schemeClr>
                </a:solidFill>
              </a:rPr>
              <a:t> </a:t>
            </a:r>
            <a:r>
              <a:rPr lang="it-IT" b="1" i="1" dirty="0" smtClean="0">
                <a:solidFill>
                  <a:srgbClr val="C00000"/>
                </a:solidFill>
                <a:latin typeface="+mj-lt"/>
              </a:rPr>
              <a:t>GRAVE</a:t>
            </a:r>
            <a:endParaRPr lang="it-IT" b="1" dirty="0" smtClean="0">
              <a:solidFill>
                <a:srgbClr val="C00000"/>
              </a:solidFill>
              <a:latin typeface="+mj-lt"/>
            </a:endParaRPr>
          </a:p>
          <a:p>
            <a:pPr marL="285750" indent="-285750" algn="ctr">
              <a:buFont typeface="Arial" panose="020B0604020202020204" pitchFamily="34" charset="0"/>
              <a:buChar char="•"/>
            </a:pPr>
            <a:endParaRPr lang="it-IT" b="1" dirty="0">
              <a:solidFill>
                <a:srgbClr val="C00000"/>
              </a:solidFill>
              <a:latin typeface="+mj-lt"/>
            </a:endParaRPr>
          </a:p>
        </p:txBody>
      </p:sp>
      <p:sp>
        <p:nvSpPr>
          <p:cNvPr id="68" name="CasellaDiTesto 67"/>
          <p:cNvSpPr txBox="1"/>
          <p:nvPr/>
        </p:nvSpPr>
        <p:spPr>
          <a:xfrm>
            <a:off x="747699" y="4341013"/>
            <a:ext cx="567232" cy="366047"/>
          </a:xfrm>
          <a:prstGeom prst="rect">
            <a:avLst/>
          </a:prstGeom>
          <a:noFill/>
        </p:spPr>
        <p:txBody>
          <a:bodyPr wrap="square" rtlCol="0">
            <a:spAutoFit/>
          </a:bodyPr>
          <a:lstStyle/>
          <a:p>
            <a:r>
              <a:rPr lang="it-IT" b="1" dirty="0" smtClean="0"/>
              <a:t>70</a:t>
            </a:r>
            <a:endParaRPr lang="it-IT" b="1" dirty="0"/>
          </a:p>
        </p:txBody>
      </p:sp>
      <p:sp>
        <p:nvSpPr>
          <p:cNvPr id="69" name="CasellaDiTesto 68"/>
          <p:cNvSpPr txBox="1"/>
          <p:nvPr/>
        </p:nvSpPr>
        <p:spPr>
          <a:xfrm>
            <a:off x="759367" y="6150194"/>
            <a:ext cx="567043" cy="366972"/>
          </a:xfrm>
          <a:prstGeom prst="rect">
            <a:avLst/>
          </a:prstGeom>
          <a:noFill/>
        </p:spPr>
        <p:txBody>
          <a:bodyPr wrap="square" rtlCol="0">
            <a:spAutoFit/>
          </a:bodyPr>
          <a:lstStyle/>
          <a:p>
            <a:r>
              <a:rPr lang="it-IT" b="1" dirty="0"/>
              <a:t>6</a:t>
            </a:r>
            <a:r>
              <a:rPr lang="it-IT" b="1" dirty="0" smtClean="0"/>
              <a:t>0</a:t>
            </a:r>
            <a:endParaRPr lang="it-IT" b="1" dirty="0"/>
          </a:p>
        </p:txBody>
      </p:sp>
      <p:sp>
        <p:nvSpPr>
          <p:cNvPr id="70" name="CasellaDiTesto 69"/>
          <p:cNvSpPr txBox="1"/>
          <p:nvPr/>
        </p:nvSpPr>
        <p:spPr>
          <a:xfrm>
            <a:off x="783012" y="7882356"/>
            <a:ext cx="624305" cy="369332"/>
          </a:xfrm>
          <a:prstGeom prst="rect">
            <a:avLst/>
          </a:prstGeom>
          <a:noFill/>
        </p:spPr>
        <p:txBody>
          <a:bodyPr wrap="square" rtlCol="0">
            <a:spAutoFit/>
          </a:bodyPr>
          <a:lstStyle/>
          <a:p>
            <a:r>
              <a:rPr lang="it-IT" b="1" dirty="0" smtClean="0"/>
              <a:t>50</a:t>
            </a:r>
            <a:endParaRPr lang="it-IT" b="1" dirty="0"/>
          </a:p>
        </p:txBody>
      </p:sp>
      <p:cxnSp>
        <p:nvCxnSpPr>
          <p:cNvPr id="71" name="Connettore 1 70"/>
          <p:cNvCxnSpPr/>
          <p:nvPr/>
        </p:nvCxnSpPr>
        <p:spPr>
          <a:xfrm flipH="1">
            <a:off x="1722315" y="4529612"/>
            <a:ext cx="5580000" cy="0"/>
          </a:xfrm>
          <a:prstGeom prst="line">
            <a:avLst/>
          </a:prstGeom>
          <a:ln w="57150">
            <a:gradFill flip="none" rotWithShape="1">
              <a:gsLst>
                <a:gs pos="63000">
                  <a:srgbClr val="CDF2FF"/>
                </a:gs>
                <a:gs pos="0">
                  <a:schemeClr val="accent4">
                    <a:lumMod val="60000"/>
                    <a:lumOff val="40000"/>
                  </a:schemeClr>
                </a:gs>
                <a:gs pos="39000">
                  <a:schemeClr val="accent4"/>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72" name="Connettore 1 71"/>
          <p:cNvCxnSpPr/>
          <p:nvPr/>
        </p:nvCxnSpPr>
        <p:spPr>
          <a:xfrm flipH="1">
            <a:off x="1694835" y="6330929"/>
            <a:ext cx="5580000" cy="0"/>
          </a:xfrm>
          <a:prstGeom prst="line">
            <a:avLst/>
          </a:prstGeom>
          <a:ln w="57150">
            <a:gradFill flip="none" rotWithShape="1">
              <a:gsLst>
                <a:gs pos="85000">
                  <a:srgbClr val="CDF2FF"/>
                </a:gs>
                <a:gs pos="0">
                  <a:schemeClr val="accent2"/>
                </a:gs>
                <a:gs pos="39000">
                  <a:schemeClr val="accent2"/>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73" name="Connettore 1 72"/>
          <p:cNvCxnSpPr/>
          <p:nvPr/>
        </p:nvCxnSpPr>
        <p:spPr>
          <a:xfrm flipH="1">
            <a:off x="1709825" y="8059965"/>
            <a:ext cx="5580000" cy="0"/>
          </a:xfrm>
          <a:prstGeom prst="line">
            <a:avLst/>
          </a:prstGeom>
          <a:ln w="57150">
            <a:gradFill flip="none" rotWithShape="1">
              <a:gsLst>
                <a:gs pos="85000">
                  <a:srgbClr val="CDF2FF"/>
                </a:gs>
                <a:gs pos="0">
                  <a:srgbClr val="EB3333"/>
                </a:gs>
                <a:gs pos="39000">
                  <a:srgbClr val="EB3333"/>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4" name="CasellaDiTesto 73"/>
          <p:cNvSpPr txBox="1"/>
          <p:nvPr/>
        </p:nvSpPr>
        <p:spPr>
          <a:xfrm>
            <a:off x="1906010" y="3528365"/>
            <a:ext cx="1529280" cy="646331"/>
          </a:xfrm>
          <a:prstGeom prst="rect">
            <a:avLst/>
          </a:prstGeom>
          <a:noFill/>
        </p:spPr>
        <p:txBody>
          <a:bodyPr wrap="square" rtlCol="0">
            <a:spAutoFit/>
          </a:bodyPr>
          <a:lstStyle/>
          <a:p>
            <a:pPr algn="just"/>
            <a:r>
              <a:rPr lang="it-IT" b="1" i="1" dirty="0" smtClean="0">
                <a:solidFill>
                  <a:schemeClr val="accent6">
                    <a:lumMod val="75000"/>
                  </a:schemeClr>
                </a:solidFill>
                <a:latin typeface="+mj-lt"/>
              </a:rPr>
              <a:t>GLICEMIA NORMALE</a:t>
            </a:r>
            <a:endParaRPr lang="it-IT" b="1" i="1" dirty="0">
              <a:solidFill>
                <a:schemeClr val="accent6">
                  <a:lumMod val="75000"/>
                </a:schemeClr>
              </a:solidFill>
              <a:latin typeface="+mj-lt"/>
            </a:endParaRPr>
          </a:p>
        </p:txBody>
      </p:sp>
      <p:sp>
        <p:nvSpPr>
          <p:cNvPr id="75" name="CasellaDiTesto 74"/>
          <p:cNvSpPr txBox="1"/>
          <p:nvPr/>
        </p:nvSpPr>
        <p:spPr>
          <a:xfrm>
            <a:off x="5344210" y="5115668"/>
            <a:ext cx="1502421" cy="584775"/>
          </a:xfrm>
          <a:prstGeom prst="rect">
            <a:avLst/>
          </a:prstGeom>
          <a:noFill/>
        </p:spPr>
        <p:txBody>
          <a:bodyPr wrap="square" rtlCol="0">
            <a:spAutoFit/>
          </a:bodyPr>
          <a:lstStyle/>
          <a:p>
            <a:pPr algn="ctr"/>
            <a:r>
              <a:rPr lang="it-IT" sz="1600" i="1" dirty="0" smtClean="0"/>
              <a:t>APPLICARE LA REGOLA DEL 15</a:t>
            </a:r>
            <a:endParaRPr lang="it-IT" sz="1600" i="1" dirty="0"/>
          </a:p>
        </p:txBody>
      </p:sp>
      <p:sp>
        <p:nvSpPr>
          <p:cNvPr id="76" name="CasellaDiTesto 75"/>
          <p:cNvSpPr txBox="1"/>
          <p:nvPr/>
        </p:nvSpPr>
        <p:spPr>
          <a:xfrm>
            <a:off x="5344211" y="6956131"/>
            <a:ext cx="1502421" cy="584775"/>
          </a:xfrm>
          <a:prstGeom prst="rect">
            <a:avLst/>
          </a:prstGeom>
          <a:noFill/>
        </p:spPr>
        <p:txBody>
          <a:bodyPr wrap="square" rtlCol="0">
            <a:spAutoFit/>
          </a:bodyPr>
          <a:lstStyle/>
          <a:p>
            <a:pPr algn="ctr"/>
            <a:r>
              <a:rPr lang="it-IT" sz="1600" i="1" dirty="0" smtClean="0"/>
              <a:t>APPLICARE LA REGOLA DEL 15</a:t>
            </a:r>
            <a:endParaRPr lang="it-IT" sz="1600" i="1" dirty="0"/>
          </a:p>
        </p:txBody>
      </p:sp>
      <p:sp>
        <p:nvSpPr>
          <p:cNvPr id="77" name="CasellaDiTesto 76"/>
          <p:cNvSpPr txBox="1"/>
          <p:nvPr/>
        </p:nvSpPr>
        <p:spPr>
          <a:xfrm>
            <a:off x="4900914" y="8162286"/>
            <a:ext cx="2373921" cy="1815882"/>
          </a:xfrm>
          <a:prstGeom prst="rect">
            <a:avLst/>
          </a:prstGeom>
          <a:noFill/>
        </p:spPr>
        <p:txBody>
          <a:bodyPr wrap="square" rtlCol="0">
            <a:spAutoFit/>
          </a:bodyPr>
          <a:lstStyle/>
          <a:p>
            <a:pPr algn="ctr"/>
            <a:r>
              <a:rPr lang="it-IT" sz="1600" i="1" dirty="0" smtClean="0"/>
              <a:t>Richiedere subito l’intervento di una persona per la somministrazione di </a:t>
            </a:r>
            <a:r>
              <a:rPr lang="it-IT" sz="1600" b="1" i="1" dirty="0" err="1" smtClean="0"/>
              <a:t>glucagone</a:t>
            </a:r>
            <a:r>
              <a:rPr lang="it-IT" sz="1600" b="1" i="1" dirty="0" smtClean="0"/>
              <a:t> intramuscolare.</a:t>
            </a:r>
          </a:p>
          <a:p>
            <a:pPr marL="285750" indent="-285750" algn="ctr">
              <a:buFont typeface="Arial" panose="020B0604020202020204" pitchFamily="34" charset="0"/>
              <a:buChar char="•"/>
            </a:pPr>
            <a:endParaRPr lang="it-IT" sz="1600" i="1" dirty="0"/>
          </a:p>
        </p:txBody>
      </p:sp>
      <p:sp>
        <p:nvSpPr>
          <p:cNvPr id="78" name="CasellaDiTesto 77"/>
          <p:cNvSpPr txBox="1"/>
          <p:nvPr/>
        </p:nvSpPr>
        <p:spPr>
          <a:xfrm>
            <a:off x="614777" y="1609479"/>
            <a:ext cx="6475069" cy="553998"/>
          </a:xfrm>
          <a:prstGeom prst="rect">
            <a:avLst/>
          </a:prstGeom>
          <a:noFill/>
        </p:spPr>
        <p:txBody>
          <a:bodyPr wrap="square" rtlCol="0">
            <a:spAutoFit/>
          </a:bodyPr>
          <a:lstStyle/>
          <a:p>
            <a:pPr algn="ctr"/>
            <a:r>
              <a:rPr lang="it-IT" sz="1500" dirty="0" smtClean="0"/>
              <a:t>Può verificarsi quando  si  fa  troppa  insulina,  quando  non  si </a:t>
            </a:r>
            <a:r>
              <a:rPr lang="it-IT" sz="1500" dirty="0"/>
              <a:t>mangia a sufficienza ai pasti o quando si svolge un’attività fisica </a:t>
            </a:r>
            <a:r>
              <a:rPr lang="it-IT" sz="1500" dirty="0" smtClean="0"/>
              <a:t>intensa.</a:t>
            </a:r>
            <a:endParaRPr lang="it-IT" sz="1500" dirty="0"/>
          </a:p>
        </p:txBody>
      </p:sp>
      <p:sp>
        <p:nvSpPr>
          <p:cNvPr id="80" name="Rettangolo 79"/>
          <p:cNvSpPr/>
          <p:nvPr/>
        </p:nvSpPr>
        <p:spPr>
          <a:xfrm>
            <a:off x="381976" y="1150209"/>
            <a:ext cx="7088009" cy="369332"/>
          </a:xfrm>
          <a:prstGeom prst="rect">
            <a:avLst/>
          </a:prstGeom>
        </p:spPr>
        <p:txBody>
          <a:bodyPr wrap="square">
            <a:spAutoFit/>
          </a:bodyPr>
          <a:lstStyle/>
          <a:p>
            <a:pPr algn="ctr"/>
            <a:r>
              <a:rPr lang="it-IT" b="1" dirty="0"/>
              <a:t>L’ipoglicemia </a:t>
            </a:r>
            <a:r>
              <a:rPr lang="it-IT" b="1" dirty="0" smtClean="0"/>
              <a:t>va </a:t>
            </a:r>
            <a:r>
              <a:rPr lang="it-IT" b="1" dirty="0"/>
              <a:t>CORRETTA IMMEDITAMENTE. </a:t>
            </a:r>
          </a:p>
        </p:txBody>
      </p:sp>
      <p:sp>
        <p:nvSpPr>
          <p:cNvPr id="82" name="CasellaDiTesto 81"/>
          <p:cNvSpPr txBox="1"/>
          <p:nvPr/>
        </p:nvSpPr>
        <p:spPr>
          <a:xfrm>
            <a:off x="3414168" y="3627568"/>
            <a:ext cx="1502421" cy="584775"/>
          </a:xfrm>
          <a:prstGeom prst="rect">
            <a:avLst/>
          </a:prstGeom>
          <a:noFill/>
        </p:spPr>
        <p:txBody>
          <a:bodyPr wrap="square" rtlCol="0">
            <a:spAutoFit/>
          </a:bodyPr>
          <a:lstStyle/>
          <a:p>
            <a:r>
              <a:rPr lang="it-IT" sz="1600" dirty="0" smtClean="0"/>
              <a:t>Nessun sintomo</a:t>
            </a:r>
            <a:endParaRPr lang="it-IT" sz="1600" dirty="0"/>
          </a:p>
        </p:txBody>
      </p:sp>
      <p:sp>
        <p:nvSpPr>
          <p:cNvPr id="83" name="CasellaDiTesto 82"/>
          <p:cNvSpPr txBox="1"/>
          <p:nvPr/>
        </p:nvSpPr>
        <p:spPr>
          <a:xfrm>
            <a:off x="281949" y="10334815"/>
            <a:ext cx="1899044" cy="261610"/>
          </a:xfrm>
          <a:prstGeom prst="rect">
            <a:avLst/>
          </a:prstGeom>
          <a:noFill/>
        </p:spPr>
        <p:txBody>
          <a:bodyPr wrap="square" rtlCol="0">
            <a:spAutoFit/>
          </a:bodyPr>
          <a:lstStyle/>
          <a:p>
            <a:r>
              <a:rPr lang="it-IT" sz="1050" dirty="0" err="1" smtClean="0">
                <a:solidFill>
                  <a:schemeClr val="tx1">
                    <a:lumMod val="50000"/>
                    <a:lumOff val="50000"/>
                  </a:schemeClr>
                </a:solidFill>
              </a:rPr>
              <a:t>Pag</a:t>
            </a:r>
            <a:r>
              <a:rPr lang="it-IT" sz="1050" dirty="0" smtClean="0">
                <a:solidFill>
                  <a:schemeClr val="tx1">
                    <a:lumMod val="50000"/>
                    <a:lumOff val="50000"/>
                  </a:schemeClr>
                </a:solidFill>
              </a:rPr>
              <a:t> 14  di 16</a:t>
            </a:r>
            <a:endParaRPr lang="it-IT" sz="1050" dirty="0">
              <a:solidFill>
                <a:schemeClr val="tx1">
                  <a:lumMod val="50000"/>
                  <a:lumOff val="50000"/>
                </a:schemeClr>
              </a:solidFill>
            </a:endParaRPr>
          </a:p>
        </p:txBody>
      </p:sp>
      <p:sp>
        <p:nvSpPr>
          <p:cNvPr id="84" name="CasellaDiTesto 83"/>
          <p:cNvSpPr txBox="1"/>
          <p:nvPr/>
        </p:nvSpPr>
        <p:spPr>
          <a:xfrm>
            <a:off x="2278764" y="10330281"/>
            <a:ext cx="2962501" cy="261610"/>
          </a:xfrm>
          <a:prstGeom prst="rect">
            <a:avLst/>
          </a:prstGeom>
          <a:noFill/>
        </p:spPr>
        <p:txBody>
          <a:bodyPr wrap="square" rtlCol="0">
            <a:spAutoFit/>
          </a:bodyPr>
          <a:lstStyle/>
          <a:p>
            <a:pPr algn="ctr"/>
            <a:r>
              <a:rPr lang="it-IT" sz="1100" dirty="0" err="1">
                <a:solidFill>
                  <a:schemeClr val="tx1">
                    <a:lumMod val="50000"/>
                    <a:lumOff val="50000"/>
                  </a:schemeClr>
                </a:solidFill>
              </a:rPr>
              <a:t>Rev</a:t>
            </a:r>
            <a:r>
              <a:rPr lang="it-IT" sz="1100" dirty="0">
                <a:solidFill>
                  <a:schemeClr val="tx1">
                    <a:lumMod val="50000"/>
                    <a:lumOff val="50000"/>
                  </a:schemeClr>
                </a:solidFill>
              </a:rPr>
              <a:t> 1 </a:t>
            </a:r>
            <a:r>
              <a:rPr lang="it-IT" sz="1100" dirty="0" smtClean="0">
                <a:solidFill>
                  <a:schemeClr val="tx1">
                    <a:lumMod val="50000"/>
                    <a:lumOff val="50000"/>
                  </a:schemeClr>
                </a:solidFill>
              </a:rPr>
              <a:t>30/06/2022 – </a:t>
            </a:r>
            <a:r>
              <a:rPr lang="it-IT" sz="1100" dirty="0">
                <a:solidFill>
                  <a:schemeClr val="tx1">
                    <a:lumMod val="50000"/>
                    <a:lumOff val="50000"/>
                  </a:schemeClr>
                </a:solidFill>
              </a:rPr>
              <a:t>Opuscolo informativo</a:t>
            </a:r>
          </a:p>
        </p:txBody>
      </p:sp>
      <p:pic>
        <p:nvPicPr>
          <p:cNvPr id="85" name="Immagine 84" descr="E:\educazione diabetico\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9234" y="10202735"/>
            <a:ext cx="881758" cy="389156"/>
          </a:xfrm>
          <a:prstGeom prst="rect">
            <a:avLst/>
          </a:prstGeom>
          <a:noFill/>
          <a:ln>
            <a:noFill/>
          </a:ln>
        </p:spPr>
      </p:pic>
    </p:spTree>
    <p:extLst>
      <p:ext uri="{BB962C8B-B14F-4D97-AF65-F5344CB8AC3E}">
        <p14:creationId xmlns:p14="http://schemas.microsoft.com/office/powerpoint/2010/main" val="3099407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Gruppo 137"/>
          <p:cNvGrpSpPr/>
          <p:nvPr/>
        </p:nvGrpSpPr>
        <p:grpSpPr>
          <a:xfrm>
            <a:off x="4661171" y="1160822"/>
            <a:ext cx="1002360" cy="2368096"/>
            <a:chOff x="6440100" y="711608"/>
            <a:chExt cx="1002360" cy="2368096"/>
          </a:xfrm>
        </p:grpSpPr>
        <p:grpSp>
          <p:nvGrpSpPr>
            <p:cNvPr id="137" name="Gruppo 136"/>
            <p:cNvGrpSpPr/>
            <p:nvPr/>
          </p:nvGrpSpPr>
          <p:grpSpPr>
            <a:xfrm>
              <a:off x="6490473" y="996415"/>
              <a:ext cx="863350" cy="1972383"/>
              <a:chOff x="6490473" y="996415"/>
              <a:chExt cx="863350" cy="1972383"/>
            </a:xfrm>
          </p:grpSpPr>
          <p:sp>
            <p:nvSpPr>
              <p:cNvPr id="21" name="Rettangolo 20"/>
              <p:cNvSpPr/>
              <p:nvPr/>
            </p:nvSpPr>
            <p:spPr>
              <a:xfrm>
                <a:off x="6905752" y="1809940"/>
                <a:ext cx="72000" cy="1158858"/>
              </a:xfrm>
              <a:prstGeom prst="rect">
                <a:avLst/>
              </a:prstGeom>
              <a:solidFill>
                <a:schemeClr val="bg2">
                  <a:lumMod val="2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Risultati immagini per SEMAFORO ROSSO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13639" y="996415"/>
                <a:ext cx="432000" cy="1081532"/>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uppo 26"/>
              <p:cNvGrpSpPr/>
              <p:nvPr/>
            </p:nvGrpSpPr>
            <p:grpSpPr>
              <a:xfrm>
                <a:off x="7097130" y="1074946"/>
                <a:ext cx="256693" cy="309851"/>
                <a:chOff x="7070785" y="806148"/>
                <a:chExt cx="256693" cy="309851"/>
              </a:xfrm>
            </p:grpSpPr>
            <p:sp>
              <p:nvSpPr>
                <p:cNvPr id="25" name="Trapezio 24"/>
                <p:cNvSpPr/>
                <p:nvPr/>
              </p:nvSpPr>
              <p:spPr>
                <a:xfrm rot="17267587">
                  <a:off x="7173799" y="989999"/>
                  <a:ext cx="36000" cy="21600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1" name="Trapezio 130"/>
                <p:cNvSpPr/>
                <p:nvPr/>
              </p:nvSpPr>
              <p:spPr>
                <a:xfrm rot="15780104">
                  <a:off x="7178618" y="803842"/>
                  <a:ext cx="45719" cy="25200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2" name="Trapezio 131"/>
                <p:cNvSpPr/>
                <p:nvPr/>
              </p:nvSpPr>
              <p:spPr>
                <a:xfrm rot="14080779">
                  <a:off x="7124785" y="752148"/>
                  <a:ext cx="36000" cy="14400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33" name="Gruppo 132"/>
              <p:cNvGrpSpPr/>
              <p:nvPr/>
            </p:nvGrpSpPr>
            <p:grpSpPr>
              <a:xfrm flipH="1">
                <a:off x="6490473" y="1065938"/>
                <a:ext cx="256693" cy="309851"/>
                <a:chOff x="7070785" y="806148"/>
                <a:chExt cx="256693" cy="309851"/>
              </a:xfrm>
            </p:grpSpPr>
            <p:sp>
              <p:nvSpPr>
                <p:cNvPr id="134" name="Trapezio 133"/>
                <p:cNvSpPr/>
                <p:nvPr/>
              </p:nvSpPr>
              <p:spPr>
                <a:xfrm rot="17267587">
                  <a:off x="7173799" y="989999"/>
                  <a:ext cx="36000" cy="21600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5" name="Trapezio 134"/>
                <p:cNvSpPr/>
                <p:nvPr/>
              </p:nvSpPr>
              <p:spPr>
                <a:xfrm rot="15780104">
                  <a:off x="7178618" y="803842"/>
                  <a:ext cx="45719" cy="25200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6" name="Trapezio 135"/>
                <p:cNvSpPr/>
                <p:nvPr/>
              </p:nvSpPr>
              <p:spPr>
                <a:xfrm rot="14080779">
                  <a:off x="7124785" y="752148"/>
                  <a:ext cx="36000" cy="14400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0" name="Ovale 29"/>
              <p:cNvSpPr/>
              <p:nvPr/>
            </p:nvSpPr>
            <p:spPr>
              <a:xfrm>
                <a:off x="6764902" y="1057589"/>
                <a:ext cx="324000" cy="324000"/>
              </a:xfrm>
              <a:prstGeom prst="ellipse">
                <a:avLst/>
              </a:prstGeom>
              <a:solidFill>
                <a:srgbClr val="C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8" name="Rettangolo 27"/>
            <p:cNvSpPr/>
            <p:nvPr/>
          </p:nvSpPr>
          <p:spPr>
            <a:xfrm>
              <a:off x="6440100" y="711608"/>
              <a:ext cx="1002360" cy="2368096"/>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2" name="Rettangolo 61"/>
          <p:cNvSpPr/>
          <p:nvPr/>
        </p:nvSpPr>
        <p:spPr>
          <a:xfrm>
            <a:off x="-207553" y="4318186"/>
            <a:ext cx="7897300" cy="6408000"/>
          </a:xfrm>
          <a:prstGeom prst="rect">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nda 1 12"/>
          <p:cNvSpPr/>
          <p:nvPr/>
        </p:nvSpPr>
        <p:spPr>
          <a:xfrm>
            <a:off x="-14028" y="2070480"/>
            <a:ext cx="7573703" cy="4038432"/>
          </a:xfrm>
          <a:prstGeom prst="wave">
            <a:avLst>
              <a:gd name="adj1" fmla="val 13699"/>
              <a:gd name="adj2" fmla="val 0"/>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1"/>
          <p:cNvSpPr txBox="1">
            <a:spLocks/>
          </p:cNvSpPr>
          <p:nvPr/>
        </p:nvSpPr>
        <p:spPr>
          <a:xfrm>
            <a:off x="-112036" y="2653324"/>
            <a:ext cx="4626343" cy="1332588"/>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ctr"/>
            <a:r>
              <a:rPr lang="it-IT" sz="4000" b="1" dirty="0" smtClean="0">
                <a:solidFill>
                  <a:srgbClr val="24B1D2"/>
                </a:solidFill>
                <a:effectLst>
                  <a:outerShdw blurRad="38100" dist="38100" dir="2700000" algn="tl">
                    <a:srgbClr val="000000">
                      <a:alpha val="43137"/>
                    </a:srgbClr>
                  </a:outerShdw>
                </a:effectLst>
              </a:rPr>
              <a:t>Regola del </a:t>
            </a:r>
            <a:r>
              <a:rPr lang="it-IT" sz="6000" b="1" dirty="0" smtClean="0">
                <a:solidFill>
                  <a:srgbClr val="24B1D2"/>
                </a:solidFill>
                <a:effectLst>
                  <a:outerShdw blurRad="38100" dist="38100" dir="2700000" algn="tl">
                    <a:srgbClr val="000000">
                      <a:alpha val="43137"/>
                    </a:srgbClr>
                  </a:outerShdw>
                </a:effectLst>
              </a:rPr>
              <a:t>15</a:t>
            </a:r>
            <a:endParaRPr lang="it-IT" sz="6000" b="1" dirty="0">
              <a:solidFill>
                <a:srgbClr val="24B1D2"/>
              </a:solidFill>
              <a:effectLst>
                <a:outerShdw blurRad="38100" dist="38100" dir="2700000" algn="tl">
                  <a:srgbClr val="000000">
                    <a:alpha val="43137"/>
                  </a:srgbClr>
                </a:outerShdw>
              </a:effectLst>
            </a:endParaRPr>
          </a:p>
        </p:txBody>
      </p:sp>
      <p:sp>
        <p:nvSpPr>
          <p:cNvPr id="2" name="Arco a tutto sesto 1"/>
          <p:cNvSpPr/>
          <p:nvPr/>
        </p:nvSpPr>
        <p:spPr>
          <a:xfrm rot="13454172">
            <a:off x="5174444" y="-3444400"/>
            <a:ext cx="1800000" cy="1800000"/>
          </a:xfrm>
          <a:prstGeom prst="blockArc">
            <a:avLst>
              <a:gd name="adj1" fmla="val 10171895"/>
              <a:gd name="adj2" fmla="val 21435282"/>
              <a:gd name="adj3" fmla="val 16006"/>
            </a:avLst>
          </a:prstGeom>
          <a:gradFill flip="none" rotWithShape="1">
            <a:gsLst>
              <a:gs pos="0">
                <a:schemeClr val="accent1">
                  <a:lumMod val="45000"/>
                  <a:lumOff val="55000"/>
                </a:schemeClr>
              </a:gs>
              <a:gs pos="43000">
                <a:schemeClr val="accent1">
                  <a:lumMod val="45000"/>
                  <a:lumOff val="55000"/>
                </a:schemeClr>
              </a:gs>
            </a:gsLst>
            <a:path path="circle">
              <a:fillToRect l="100000" b="100000"/>
            </a:path>
            <a:tileRect t="-100000" r="-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Arco a tutto sesto 49"/>
          <p:cNvSpPr/>
          <p:nvPr/>
        </p:nvSpPr>
        <p:spPr>
          <a:xfrm rot="21346679">
            <a:off x="6688325" y="-3258508"/>
            <a:ext cx="1800000" cy="1800000"/>
          </a:xfrm>
          <a:prstGeom prst="blockArc">
            <a:avLst>
              <a:gd name="adj1" fmla="val 10800000"/>
              <a:gd name="adj2" fmla="val 939982"/>
              <a:gd name="adj3" fmla="val 16840"/>
            </a:avLst>
          </a:prstGeom>
          <a:solidFill>
            <a:srgbClr val="6FC9DB">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Arco a tutto sesto 50"/>
          <p:cNvSpPr/>
          <p:nvPr/>
        </p:nvSpPr>
        <p:spPr>
          <a:xfrm rot="7866477">
            <a:off x="7627036" y="-3489822"/>
            <a:ext cx="1800000" cy="1800000"/>
          </a:xfrm>
          <a:prstGeom prst="blockArc">
            <a:avLst>
              <a:gd name="adj1" fmla="val 10246359"/>
              <a:gd name="adj2" fmla="val 689969"/>
              <a:gd name="adj3" fmla="val 18113"/>
            </a:avLst>
          </a:prstGeom>
          <a:solidFill>
            <a:srgbClr val="3DCB9F">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Arco a tutto sesto 51"/>
          <p:cNvSpPr/>
          <p:nvPr/>
        </p:nvSpPr>
        <p:spPr>
          <a:xfrm rot="20132515">
            <a:off x="9224618" y="-3233778"/>
            <a:ext cx="1800000" cy="1800000"/>
          </a:xfrm>
          <a:prstGeom prst="blockArc">
            <a:avLst>
              <a:gd name="adj1" fmla="val 10800000"/>
              <a:gd name="adj2" fmla="val 21435282"/>
              <a:gd name="adj3" fmla="val 16006"/>
            </a:avLst>
          </a:prstGeom>
          <a:solidFill>
            <a:srgbClr val="3DCB55">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Arco a tutto sesto 52"/>
          <p:cNvSpPr/>
          <p:nvPr/>
        </p:nvSpPr>
        <p:spPr>
          <a:xfrm rot="9716746">
            <a:off x="9913355" y="-3412331"/>
            <a:ext cx="1800000" cy="1800000"/>
          </a:xfrm>
          <a:prstGeom prst="blockArc">
            <a:avLst>
              <a:gd name="adj1" fmla="val 7941921"/>
              <a:gd name="adj2" fmla="val 480178"/>
              <a:gd name="adj3" fmla="val 14991"/>
            </a:avLst>
          </a:prstGeom>
          <a:solidFill>
            <a:srgbClr val="84CC3C">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Arco a tutto sesto 53"/>
          <p:cNvSpPr/>
          <p:nvPr/>
        </p:nvSpPr>
        <p:spPr>
          <a:xfrm rot="11046777">
            <a:off x="9376283" y="-2296472"/>
            <a:ext cx="1800000" cy="1800000"/>
          </a:xfrm>
          <a:prstGeom prst="blockArc">
            <a:avLst>
              <a:gd name="adj1" fmla="val 11499816"/>
              <a:gd name="adj2" fmla="val 1246660"/>
              <a:gd name="adj3" fmla="val 17215"/>
            </a:avLst>
          </a:prstGeom>
          <a:solidFill>
            <a:srgbClr val="CDC63B">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Arco a tutto sesto 54"/>
          <p:cNvSpPr/>
          <p:nvPr/>
        </p:nvSpPr>
        <p:spPr>
          <a:xfrm rot="1456352">
            <a:off x="9974627" y="-1620028"/>
            <a:ext cx="1800000" cy="1800000"/>
          </a:xfrm>
          <a:prstGeom prst="blockArc">
            <a:avLst>
              <a:gd name="adj1" fmla="val 11279835"/>
              <a:gd name="adj2" fmla="val 1990124"/>
              <a:gd name="adj3" fmla="val 18383"/>
            </a:avLst>
          </a:prstGeom>
          <a:solidFill>
            <a:srgbClr val="CC923C">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1" name="CasellaDiTesto 100"/>
          <p:cNvSpPr txBox="1"/>
          <p:nvPr/>
        </p:nvSpPr>
        <p:spPr>
          <a:xfrm>
            <a:off x="6329457" y="10334815"/>
            <a:ext cx="1899044" cy="261610"/>
          </a:xfrm>
          <a:prstGeom prst="rect">
            <a:avLst/>
          </a:prstGeom>
          <a:noFill/>
        </p:spPr>
        <p:txBody>
          <a:bodyPr wrap="square" rtlCol="0">
            <a:spAutoFit/>
          </a:bodyPr>
          <a:lstStyle/>
          <a:p>
            <a:r>
              <a:rPr lang="it-IT" sz="1050" dirty="0" err="1" smtClean="0">
                <a:solidFill>
                  <a:schemeClr val="tx1">
                    <a:lumMod val="50000"/>
                    <a:lumOff val="50000"/>
                  </a:schemeClr>
                </a:solidFill>
              </a:rPr>
              <a:t>Pag</a:t>
            </a:r>
            <a:r>
              <a:rPr lang="it-IT" sz="1050" dirty="0" smtClean="0">
                <a:solidFill>
                  <a:schemeClr val="tx1">
                    <a:lumMod val="50000"/>
                    <a:lumOff val="50000"/>
                  </a:schemeClr>
                </a:solidFill>
              </a:rPr>
              <a:t> 15  di 16</a:t>
            </a:r>
            <a:endParaRPr lang="it-IT" sz="1050" dirty="0">
              <a:solidFill>
                <a:schemeClr val="tx1">
                  <a:lumMod val="50000"/>
                  <a:lumOff val="50000"/>
                </a:schemeClr>
              </a:solidFill>
            </a:endParaRPr>
          </a:p>
        </p:txBody>
      </p:sp>
      <p:sp>
        <p:nvSpPr>
          <p:cNvPr id="104" name="CasellaDiTesto 103"/>
          <p:cNvSpPr txBox="1"/>
          <p:nvPr/>
        </p:nvSpPr>
        <p:spPr>
          <a:xfrm>
            <a:off x="2278764" y="10330281"/>
            <a:ext cx="2962501" cy="261610"/>
          </a:xfrm>
          <a:prstGeom prst="rect">
            <a:avLst/>
          </a:prstGeom>
          <a:noFill/>
        </p:spPr>
        <p:txBody>
          <a:bodyPr wrap="square" rtlCol="0">
            <a:spAutoFit/>
          </a:bodyPr>
          <a:lstStyle/>
          <a:p>
            <a:pPr algn="ctr"/>
            <a:r>
              <a:rPr lang="it-IT" sz="1100" dirty="0" err="1">
                <a:solidFill>
                  <a:schemeClr val="tx1">
                    <a:lumMod val="50000"/>
                    <a:lumOff val="50000"/>
                  </a:schemeClr>
                </a:solidFill>
              </a:rPr>
              <a:t>Rev</a:t>
            </a:r>
            <a:r>
              <a:rPr lang="it-IT" sz="1100" dirty="0">
                <a:solidFill>
                  <a:schemeClr val="tx1">
                    <a:lumMod val="50000"/>
                    <a:lumOff val="50000"/>
                  </a:schemeClr>
                </a:solidFill>
              </a:rPr>
              <a:t> 1 </a:t>
            </a:r>
            <a:r>
              <a:rPr lang="it-IT" sz="1100" dirty="0" smtClean="0">
                <a:solidFill>
                  <a:schemeClr val="tx1">
                    <a:lumMod val="50000"/>
                    <a:lumOff val="50000"/>
                  </a:schemeClr>
                </a:solidFill>
              </a:rPr>
              <a:t>30/06/2022 – Opuscolo informativo</a:t>
            </a:r>
            <a:endParaRPr lang="it-IT" sz="1100" dirty="0">
              <a:solidFill>
                <a:schemeClr val="tx1">
                  <a:lumMod val="50000"/>
                  <a:lumOff val="50000"/>
                </a:schemeClr>
              </a:solidFill>
            </a:endParaRPr>
          </a:p>
        </p:txBody>
      </p:sp>
      <p:pic>
        <p:nvPicPr>
          <p:cNvPr id="107" name="Immagine 106" descr="E:\educazione diabetico\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688" y="10202735"/>
            <a:ext cx="881758" cy="389156"/>
          </a:xfrm>
          <a:prstGeom prst="rect">
            <a:avLst/>
          </a:prstGeom>
          <a:noFill/>
          <a:ln>
            <a:noFill/>
          </a:ln>
        </p:spPr>
      </p:pic>
      <p:sp>
        <p:nvSpPr>
          <p:cNvPr id="35" name="CasellaDiTesto 34"/>
          <p:cNvSpPr txBox="1"/>
          <p:nvPr/>
        </p:nvSpPr>
        <p:spPr>
          <a:xfrm>
            <a:off x="4123619" y="8571294"/>
            <a:ext cx="3145887" cy="1323439"/>
          </a:xfrm>
          <a:prstGeom prst="rect">
            <a:avLst/>
          </a:prstGeom>
          <a:noFill/>
        </p:spPr>
        <p:txBody>
          <a:bodyPr wrap="square" rtlCol="0">
            <a:spAutoFit/>
          </a:bodyPr>
          <a:lstStyle/>
          <a:p>
            <a:pPr algn="just"/>
            <a:r>
              <a:rPr lang="it-IT" sz="1600" dirty="0"/>
              <a:t>Una volta corretta l’ipoglicemia come sopra, consumare un pasto con carboidrati complessi facendo la terapia  insulinica come da procedura.</a:t>
            </a:r>
          </a:p>
        </p:txBody>
      </p:sp>
      <p:sp>
        <p:nvSpPr>
          <p:cNvPr id="36" name="CasellaDiTesto 35"/>
          <p:cNvSpPr txBox="1"/>
          <p:nvPr/>
        </p:nvSpPr>
        <p:spPr>
          <a:xfrm>
            <a:off x="157990" y="8576314"/>
            <a:ext cx="3204000" cy="1077218"/>
          </a:xfrm>
          <a:prstGeom prst="rect">
            <a:avLst/>
          </a:prstGeom>
          <a:noFill/>
        </p:spPr>
        <p:txBody>
          <a:bodyPr wrap="square" rtlCol="0">
            <a:spAutoFit/>
          </a:bodyPr>
          <a:lstStyle/>
          <a:p>
            <a:pPr algn="just"/>
            <a:r>
              <a:rPr lang="it-IT" sz="1600" dirty="0"/>
              <a:t>Una volta corretta l’ipoglicemia come sopra: assumere un paio di fette biscottate o </a:t>
            </a:r>
            <a:r>
              <a:rPr lang="it-IT" sz="1600" dirty="0" err="1"/>
              <a:t>crackers</a:t>
            </a:r>
            <a:r>
              <a:rPr lang="it-IT" sz="1600" dirty="0"/>
              <a:t> o altri alimenti con carboidrati complessi.</a:t>
            </a:r>
          </a:p>
        </p:txBody>
      </p:sp>
      <p:sp>
        <p:nvSpPr>
          <p:cNvPr id="42" name="Rettangolo 41"/>
          <p:cNvSpPr/>
          <p:nvPr/>
        </p:nvSpPr>
        <p:spPr>
          <a:xfrm>
            <a:off x="4720021" y="8001739"/>
            <a:ext cx="1967932" cy="545390"/>
          </a:xfrm>
          <a:prstGeom prst="rect">
            <a:avLst/>
          </a:prstGeom>
        </p:spPr>
        <p:txBody>
          <a:bodyPr vert="horz" lIns="91440" tIns="45720" rIns="91440" bIns="45720" rtlCol="0" anchor="ctr">
            <a:noAutofit/>
          </a:bodyPr>
          <a:lstStyle/>
          <a:p>
            <a:pPr algn="ctr" defTabSz="755934">
              <a:lnSpc>
                <a:spcPct val="90000"/>
              </a:lnSpc>
              <a:spcBef>
                <a:spcPct val="0"/>
              </a:spcBef>
            </a:pPr>
            <a:r>
              <a:rPr lang="it-IT" b="1" dirty="0">
                <a:solidFill>
                  <a:srgbClr val="24B1D2"/>
                </a:solidFill>
                <a:latin typeface="+mj-lt"/>
                <a:ea typeface="+mj-ea"/>
                <a:cs typeface="+mj-cs"/>
              </a:rPr>
              <a:t>SE IPOGLICEMIA  PRIMA DEL PASTO</a:t>
            </a:r>
          </a:p>
        </p:txBody>
      </p:sp>
      <p:sp>
        <p:nvSpPr>
          <p:cNvPr id="43" name="Rettangolo 42"/>
          <p:cNvSpPr/>
          <p:nvPr/>
        </p:nvSpPr>
        <p:spPr>
          <a:xfrm>
            <a:off x="574000" y="8001739"/>
            <a:ext cx="2121106" cy="639657"/>
          </a:xfrm>
          <a:prstGeom prst="rect">
            <a:avLst/>
          </a:prstGeom>
        </p:spPr>
        <p:txBody>
          <a:bodyPr vert="horz" lIns="91440" tIns="45720" rIns="91440" bIns="45720" rtlCol="0" anchor="ctr">
            <a:normAutofit/>
          </a:bodyPr>
          <a:lstStyle/>
          <a:p>
            <a:pPr algn="ctr" defTabSz="755934">
              <a:lnSpc>
                <a:spcPct val="90000"/>
              </a:lnSpc>
              <a:spcBef>
                <a:spcPct val="0"/>
              </a:spcBef>
            </a:pPr>
            <a:r>
              <a:rPr lang="it-IT" b="1" dirty="0">
                <a:solidFill>
                  <a:srgbClr val="24B1D2"/>
                </a:solidFill>
                <a:latin typeface="+mj-lt"/>
                <a:ea typeface="+mj-ea"/>
                <a:cs typeface="+mj-cs"/>
              </a:rPr>
              <a:t>SE IPOGLICEMIA LONTANA DAI PASTI</a:t>
            </a:r>
          </a:p>
        </p:txBody>
      </p:sp>
      <p:grpSp>
        <p:nvGrpSpPr>
          <p:cNvPr id="3" name="Gruppo 2"/>
          <p:cNvGrpSpPr/>
          <p:nvPr/>
        </p:nvGrpSpPr>
        <p:grpSpPr>
          <a:xfrm>
            <a:off x="180292" y="3999825"/>
            <a:ext cx="7262739" cy="3603738"/>
            <a:chOff x="180292" y="3999825"/>
            <a:chExt cx="7262739" cy="3603738"/>
          </a:xfrm>
        </p:grpSpPr>
        <p:sp>
          <p:nvSpPr>
            <p:cNvPr id="122" name="Gallone 121"/>
            <p:cNvSpPr/>
            <p:nvPr/>
          </p:nvSpPr>
          <p:spPr>
            <a:xfrm>
              <a:off x="5776722" y="5233527"/>
              <a:ext cx="1666309" cy="752799"/>
            </a:xfrm>
            <a:prstGeom prst="chevron">
              <a:avLst>
                <a:gd name="adj" fmla="val 10536"/>
              </a:avLst>
            </a:prstGeom>
            <a:gradFill flip="none" rotWithShape="1">
              <a:gsLst>
                <a:gs pos="73000">
                  <a:schemeClr val="bg1"/>
                </a:gs>
                <a:gs pos="7000">
                  <a:srgbClr val="D9F5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Gallone 19"/>
            <p:cNvSpPr/>
            <p:nvPr/>
          </p:nvSpPr>
          <p:spPr>
            <a:xfrm>
              <a:off x="5760184" y="4425919"/>
              <a:ext cx="1666309" cy="770216"/>
            </a:xfrm>
            <a:prstGeom prst="chevron">
              <a:avLst>
                <a:gd name="adj" fmla="val 10536"/>
              </a:avLst>
            </a:prstGeom>
            <a:gradFill flip="none" rotWithShape="1">
              <a:gsLst>
                <a:gs pos="73000">
                  <a:schemeClr val="bg1"/>
                </a:gs>
                <a:gs pos="7000">
                  <a:srgbClr val="D9F5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9" name="CasellaDiTesto 48"/>
            <p:cNvSpPr txBox="1"/>
            <p:nvPr/>
          </p:nvSpPr>
          <p:spPr>
            <a:xfrm>
              <a:off x="1438559" y="4671962"/>
              <a:ext cx="1288994" cy="923330"/>
            </a:xfrm>
            <a:prstGeom prst="rect">
              <a:avLst/>
            </a:prstGeom>
            <a:noFill/>
          </p:spPr>
          <p:txBody>
            <a:bodyPr wrap="square" rtlCol="0">
              <a:spAutoFit/>
            </a:bodyPr>
            <a:lstStyle/>
            <a:p>
              <a:pPr algn="ctr"/>
              <a:r>
                <a:rPr lang="it-IT" dirty="0"/>
                <a:t>Glicemia inferiore a 70 mg/dl</a:t>
              </a:r>
            </a:p>
          </p:txBody>
        </p:sp>
        <p:sp>
          <p:nvSpPr>
            <p:cNvPr id="56" name="CasellaDiTesto 55"/>
            <p:cNvSpPr txBox="1"/>
            <p:nvPr/>
          </p:nvSpPr>
          <p:spPr>
            <a:xfrm>
              <a:off x="2720906" y="4524890"/>
              <a:ext cx="1397256" cy="1354217"/>
            </a:xfrm>
            <a:prstGeom prst="rect">
              <a:avLst/>
            </a:prstGeom>
            <a:noFill/>
          </p:spPr>
          <p:txBody>
            <a:bodyPr wrap="square" rtlCol="0">
              <a:spAutoFit/>
            </a:bodyPr>
            <a:lstStyle/>
            <a:p>
              <a:pPr algn="ctr"/>
              <a:r>
                <a:rPr lang="it-IT" dirty="0" smtClean="0"/>
                <a:t>Assumere subito </a:t>
              </a:r>
            </a:p>
            <a:p>
              <a:pPr algn="ctr"/>
              <a:r>
                <a:rPr lang="it-IT" sz="2800" dirty="0" smtClean="0">
                  <a:solidFill>
                    <a:srgbClr val="FF0000"/>
                  </a:solidFill>
                  <a:effectLst>
                    <a:outerShdw blurRad="38100" dist="38100" dir="2700000" algn="tl">
                      <a:srgbClr val="000000">
                        <a:alpha val="43137"/>
                      </a:srgbClr>
                    </a:outerShdw>
                  </a:effectLst>
                </a:rPr>
                <a:t>15</a:t>
              </a:r>
              <a:r>
                <a:rPr lang="it-IT" sz="2800" dirty="0" smtClean="0"/>
                <a:t> </a:t>
              </a:r>
              <a:r>
                <a:rPr lang="it-IT" sz="2800" dirty="0"/>
                <a:t>gr </a:t>
              </a:r>
              <a:endParaRPr lang="it-IT" sz="2800" dirty="0" smtClean="0"/>
            </a:p>
            <a:p>
              <a:pPr algn="ctr"/>
              <a:r>
                <a:rPr lang="it-IT" dirty="0" smtClean="0"/>
                <a:t>di </a:t>
              </a:r>
              <a:r>
                <a:rPr lang="it-IT" dirty="0"/>
                <a:t>zucchero*</a:t>
              </a:r>
            </a:p>
          </p:txBody>
        </p:sp>
        <p:sp>
          <p:nvSpPr>
            <p:cNvPr id="57" name="CasellaDiTesto 56"/>
            <p:cNvSpPr txBox="1"/>
            <p:nvPr/>
          </p:nvSpPr>
          <p:spPr>
            <a:xfrm>
              <a:off x="4140736" y="4550661"/>
              <a:ext cx="1686879" cy="1354218"/>
            </a:xfrm>
            <a:prstGeom prst="rect">
              <a:avLst/>
            </a:prstGeom>
            <a:noFill/>
          </p:spPr>
          <p:txBody>
            <a:bodyPr wrap="square" rtlCol="0">
              <a:spAutoFit/>
            </a:bodyPr>
            <a:lstStyle/>
            <a:p>
              <a:pPr algn="ctr"/>
              <a:r>
                <a:rPr lang="it-IT" dirty="0"/>
                <a:t>Attendere </a:t>
              </a:r>
              <a:endParaRPr lang="it-IT" dirty="0" smtClean="0"/>
            </a:p>
            <a:p>
              <a:pPr algn="ctr"/>
              <a:r>
                <a:rPr lang="it-IT" sz="2800" dirty="0" smtClean="0">
                  <a:solidFill>
                    <a:srgbClr val="FF0000"/>
                  </a:solidFill>
                  <a:effectLst>
                    <a:outerShdw blurRad="38100" dist="38100" dir="2700000" algn="tl">
                      <a:srgbClr val="000000">
                        <a:alpha val="43137"/>
                      </a:srgbClr>
                    </a:outerShdw>
                  </a:effectLst>
                </a:rPr>
                <a:t>15</a:t>
              </a:r>
              <a:r>
                <a:rPr lang="it-IT" sz="2800" dirty="0" smtClean="0"/>
                <a:t> </a:t>
              </a:r>
              <a:r>
                <a:rPr lang="it-IT" sz="2800" dirty="0" err="1" smtClean="0"/>
                <a:t>min</a:t>
              </a:r>
              <a:r>
                <a:rPr lang="it-IT" sz="2800" dirty="0" smtClean="0"/>
                <a:t> </a:t>
              </a:r>
            </a:p>
            <a:p>
              <a:pPr algn="ctr"/>
              <a:r>
                <a:rPr lang="it-IT" dirty="0" smtClean="0"/>
                <a:t>e </a:t>
              </a:r>
              <a:r>
                <a:rPr lang="it-IT" dirty="0"/>
                <a:t>rimisurare la glicemia</a:t>
              </a:r>
            </a:p>
          </p:txBody>
        </p:sp>
        <p:sp>
          <p:nvSpPr>
            <p:cNvPr id="58" name="CasellaDiTesto 57"/>
            <p:cNvSpPr txBox="1"/>
            <p:nvPr/>
          </p:nvSpPr>
          <p:spPr>
            <a:xfrm>
              <a:off x="6022460" y="5272126"/>
              <a:ext cx="1351975" cy="646331"/>
            </a:xfrm>
            <a:prstGeom prst="rect">
              <a:avLst/>
            </a:prstGeom>
            <a:noFill/>
          </p:spPr>
          <p:txBody>
            <a:bodyPr wrap="square" rtlCol="0">
              <a:spAutoFit/>
            </a:bodyPr>
            <a:lstStyle/>
            <a:p>
              <a:r>
                <a:rPr lang="it-IT" dirty="0"/>
                <a:t>Superiore a 100 mg/dl</a:t>
              </a:r>
            </a:p>
          </p:txBody>
        </p:sp>
        <p:sp>
          <p:nvSpPr>
            <p:cNvPr id="65" name="CasellaDiTesto 64"/>
            <p:cNvSpPr txBox="1"/>
            <p:nvPr/>
          </p:nvSpPr>
          <p:spPr>
            <a:xfrm>
              <a:off x="180292" y="4446327"/>
              <a:ext cx="1098909" cy="1477328"/>
            </a:xfrm>
            <a:prstGeom prst="rect">
              <a:avLst/>
            </a:prstGeom>
            <a:noFill/>
          </p:spPr>
          <p:txBody>
            <a:bodyPr wrap="square" rtlCol="0">
              <a:spAutoFit/>
            </a:bodyPr>
            <a:lstStyle/>
            <a:p>
              <a:r>
                <a:rPr lang="it-IT" dirty="0" smtClean="0"/>
                <a:t>Appena si sentono sintomi misurare glicemia</a:t>
              </a:r>
              <a:endParaRPr lang="it-IT" dirty="0"/>
            </a:p>
          </p:txBody>
        </p:sp>
        <p:sp>
          <p:nvSpPr>
            <p:cNvPr id="67" name="CasellaDiTesto 66"/>
            <p:cNvSpPr txBox="1"/>
            <p:nvPr/>
          </p:nvSpPr>
          <p:spPr>
            <a:xfrm>
              <a:off x="6001244" y="4453317"/>
              <a:ext cx="1417259" cy="646331"/>
            </a:xfrm>
            <a:prstGeom prst="rect">
              <a:avLst/>
            </a:prstGeom>
            <a:noFill/>
          </p:spPr>
          <p:txBody>
            <a:bodyPr wrap="square" rtlCol="0">
              <a:spAutoFit/>
            </a:bodyPr>
            <a:lstStyle/>
            <a:p>
              <a:r>
                <a:rPr lang="it-IT" dirty="0"/>
                <a:t>Inferiore a 100 mg/dl</a:t>
              </a:r>
            </a:p>
          </p:txBody>
        </p:sp>
        <p:grpSp>
          <p:nvGrpSpPr>
            <p:cNvPr id="76" name="Gruppo 75"/>
            <p:cNvGrpSpPr/>
            <p:nvPr/>
          </p:nvGrpSpPr>
          <p:grpSpPr>
            <a:xfrm>
              <a:off x="2607811" y="4452721"/>
              <a:ext cx="519373" cy="1336146"/>
              <a:chOff x="-1291424" y="3049942"/>
              <a:chExt cx="519373" cy="1336146"/>
            </a:xfrm>
            <a:solidFill>
              <a:srgbClr val="FFCC00">
                <a:alpha val="50196"/>
              </a:srgbClr>
            </a:solidFill>
          </p:grpSpPr>
          <p:grpSp>
            <p:nvGrpSpPr>
              <p:cNvPr id="77" name="Gruppo 76"/>
              <p:cNvGrpSpPr/>
              <p:nvPr/>
            </p:nvGrpSpPr>
            <p:grpSpPr>
              <a:xfrm>
                <a:off x="-1291424" y="3049942"/>
                <a:ext cx="519373" cy="1336146"/>
                <a:chOff x="-1343361" y="2289104"/>
                <a:chExt cx="519373" cy="1336146"/>
              </a:xfrm>
              <a:grpFill/>
            </p:grpSpPr>
            <p:sp>
              <p:nvSpPr>
                <p:cNvPr id="79" name="Arco a tutto sesto 78"/>
                <p:cNvSpPr/>
                <p:nvPr/>
              </p:nvSpPr>
              <p:spPr>
                <a:xfrm rot="16037673">
                  <a:off x="-1452326" y="3000818"/>
                  <a:ext cx="733397" cy="515468"/>
                </a:xfrm>
                <a:prstGeom prst="blockArc">
                  <a:avLst>
                    <a:gd name="adj1" fmla="val 15012086"/>
                    <a:gd name="adj2" fmla="val 21108051"/>
                    <a:gd name="adj3" fmla="val 21016"/>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Arco a tutto sesto 79"/>
                <p:cNvSpPr/>
                <p:nvPr/>
              </p:nvSpPr>
              <p:spPr>
                <a:xfrm rot="5562327" flipV="1">
                  <a:off x="-1448421" y="2398069"/>
                  <a:ext cx="733397" cy="515468"/>
                </a:xfrm>
                <a:prstGeom prst="blockArc">
                  <a:avLst>
                    <a:gd name="adj1" fmla="val 15012086"/>
                    <a:gd name="adj2" fmla="val 21321106"/>
                    <a:gd name="adj3" fmla="val 21513"/>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8" name="Triangolo isoscele 77"/>
              <p:cNvSpPr/>
              <p:nvPr/>
            </p:nvSpPr>
            <p:spPr>
              <a:xfrm rot="5400000">
                <a:off x="-1073939" y="3655517"/>
                <a:ext cx="108000" cy="126000"/>
              </a:xfrm>
              <a:prstGeom prst="triangl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81" name="Gruppo 80"/>
            <p:cNvGrpSpPr/>
            <p:nvPr/>
          </p:nvGrpSpPr>
          <p:grpSpPr>
            <a:xfrm>
              <a:off x="4094618" y="4492889"/>
              <a:ext cx="519373" cy="1336146"/>
              <a:chOff x="-1291424" y="3049942"/>
              <a:chExt cx="519373" cy="1336146"/>
            </a:xfrm>
            <a:solidFill>
              <a:srgbClr val="FF6600">
                <a:alpha val="63137"/>
              </a:srgbClr>
            </a:solidFill>
          </p:grpSpPr>
          <p:grpSp>
            <p:nvGrpSpPr>
              <p:cNvPr id="82" name="Gruppo 81"/>
              <p:cNvGrpSpPr/>
              <p:nvPr/>
            </p:nvGrpSpPr>
            <p:grpSpPr>
              <a:xfrm>
                <a:off x="-1291424" y="3049942"/>
                <a:ext cx="519373" cy="1336146"/>
                <a:chOff x="-1343361" y="2289104"/>
                <a:chExt cx="519373" cy="1336146"/>
              </a:xfrm>
              <a:grpFill/>
            </p:grpSpPr>
            <p:sp>
              <p:nvSpPr>
                <p:cNvPr id="84" name="Arco a tutto sesto 83"/>
                <p:cNvSpPr/>
                <p:nvPr/>
              </p:nvSpPr>
              <p:spPr>
                <a:xfrm rot="16037673">
                  <a:off x="-1452326" y="3000818"/>
                  <a:ext cx="733397" cy="515468"/>
                </a:xfrm>
                <a:prstGeom prst="blockArc">
                  <a:avLst>
                    <a:gd name="adj1" fmla="val 15012086"/>
                    <a:gd name="adj2" fmla="val 21108051"/>
                    <a:gd name="adj3" fmla="val 21016"/>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Arco a tutto sesto 84"/>
                <p:cNvSpPr/>
                <p:nvPr/>
              </p:nvSpPr>
              <p:spPr>
                <a:xfrm rot="5562327" flipV="1">
                  <a:off x="-1448421" y="2398069"/>
                  <a:ext cx="733397" cy="515468"/>
                </a:xfrm>
                <a:prstGeom prst="blockArc">
                  <a:avLst>
                    <a:gd name="adj1" fmla="val 15012086"/>
                    <a:gd name="adj2" fmla="val 21321106"/>
                    <a:gd name="adj3" fmla="val 21513"/>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3" name="Triangolo isoscele 82"/>
              <p:cNvSpPr/>
              <p:nvPr/>
            </p:nvSpPr>
            <p:spPr>
              <a:xfrm rot="5400000">
                <a:off x="-1073939" y="3655517"/>
                <a:ext cx="108000" cy="126000"/>
              </a:xfrm>
              <a:prstGeom prst="triangl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87" name="Gruppo 86"/>
            <p:cNvGrpSpPr/>
            <p:nvPr/>
          </p:nvGrpSpPr>
          <p:grpSpPr>
            <a:xfrm>
              <a:off x="1260136" y="4298522"/>
              <a:ext cx="518065" cy="1756359"/>
              <a:chOff x="-1287519" y="3049942"/>
              <a:chExt cx="518065" cy="1349281"/>
            </a:xfrm>
            <a:solidFill>
              <a:schemeClr val="accent6">
                <a:alpha val="67059"/>
              </a:schemeClr>
            </a:solidFill>
          </p:grpSpPr>
          <p:grpSp>
            <p:nvGrpSpPr>
              <p:cNvPr id="88" name="Gruppo 87"/>
              <p:cNvGrpSpPr/>
              <p:nvPr/>
            </p:nvGrpSpPr>
            <p:grpSpPr>
              <a:xfrm>
                <a:off x="-1287519" y="3049942"/>
                <a:ext cx="518065" cy="1349281"/>
                <a:chOff x="-1339456" y="2289104"/>
                <a:chExt cx="518065" cy="1349281"/>
              </a:xfrm>
              <a:grpFill/>
            </p:grpSpPr>
            <p:sp>
              <p:nvSpPr>
                <p:cNvPr id="90" name="Arco a tutto sesto 89"/>
                <p:cNvSpPr/>
                <p:nvPr/>
              </p:nvSpPr>
              <p:spPr>
                <a:xfrm rot="16037673">
                  <a:off x="-1445824" y="3013953"/>
                  <a:ext cx="733397" cy="515468"/>
                </a:xfrm>
                <a:prstGeom prst="blockArc">
                  <a:avLst>
                    <a:gd name="adj1" fmla="val 15012086"/>
                    <a:gd name="adj2" fmla="val 21108051"/>
                    <a:gd name="adj3" fmla="val 21016"/>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1" name="Arco a tutto sesto 90"/>
                <p:cNvSpPr/>
                <p:nvPr/>
              </p:nvSpPr>
              <p:spPr>
                <a:xfrm rot="5562327" flipV="1">
                  <a:off x="-1448421" y="2398069"/>
                  <a:ext cx="733397" cy="515468"/>
                </a:xfrm>
                <a:prstGeom prst="blockArc">
                  <a:avLst>
                    <a:gd name="adj1" fmla="val 15012086"/>
                    <a:gd name="adj2" fmla="val 21321106"/>
                    <a:gd name="adj3" fmla="val 21513"/>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9" name="Triangolo isoscele 88"/>
              <p:cNvSpPr/>
              <p:nvPr/>
            </p:nvSpPr>
            <p:spPr>
              <a:xfrm rot="5400000">
                <a:off x="-1099183" y="3660849"/>
                <a:ext cx="105093" cy="122400"/>
              </a:xfrm>
              <a:prstGeom prst="triangl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109" name="Gruppo 108"/>
            <p:cNvGrpSpPr/>
            <p:nvPr/>
          </p:nvGrpSpPr>
          <p:grpSpPr>
            <a:xfrm>
              <a:off x="5735887" y="4138062"/>
              <a:ext cx="519373" cy="1336146"/>
              <a:chOff x="-1291424" y="3049942"/>
              <a:chExt cx="519373" cy="1336146"/>
            </a:xfrm>
            <a:solidFill>
              <a:srgbClr val="FE1200">
                <a:alpha val="67843"/>
              </a:srgbClr>
            </a:solidFill>
          </p:grpSpPr>
          <p:grpSp>
            <p:nvGrpSpPr>
              <p:cNvPr id="110" name="Gruppo 109"/>
              <p:cNvGrpSpPr/>
              <p:nvPr/>
            </p:nvGrpSpPr>
            <p:grpSpPr>
              <a:xfrm>
                <a:off x="-1291424" y="3049942"/>
                <a:ext cx="519373" cy="1336146"/>
                <a:chOff x="-1343361" y="2289104"/>
                <a:chExt cx="519373" cy="1336146"/>
              </a:xfrm>
              <a:grpFill/>
            </p:grpSpPr>
            <p:sp>
              <p:nvSpPr>
                <p:cNvPr id="112" name="Arco a tutto sesto 111"/>
                <p:cNvSpPr/>
                <p:nvPr/>
              </p:nvSpPr>
              <p:spPr>
                <a:xfrm rot="16037673">
                  <a:off x="-1452326" y="3000818"/>
                  <a:ext cx="733397" cy="515468"/>
                </a:xfrm>
                <a:prstGeom prst="blockArc">
                  <a:avLst>
                    <a:gd name="adj1" fmla="val 15012086"/>
                    <a:gd name="adj2" fmla="val 21108051"/>
                    <a:gd name="adj3" fmla="val 210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36"/>
                </a:p>
              </p:txBody>
            </p:sp>
            <p:sp>
              <p:nvSpPr>
                <p:cNvPr id="113" name="Arco a tutto sesto 112"/>
                <p:cNvSpPr/>
                <p:nvPr/>
              </p:nvSpPr>
              <p:spPr>
                <a:xfrm rot="5562327" flipV="1">
                  <a:off x="-1448421" y="2398069"/>
                  <a:ext cx="733397" cy="515468"/>
                </a:xfrm>
                <a:prstGeom prst="blockArc">
                  <a:avLst>
                    <a:gd name="adj1" fmla="val 15012086"/>
                    <a:gd name="adj2" fmla="val 21321106"/>
                    <a:gd name="adj3" fmla="val 215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36"/>
                </a:p>
              </p:txBody>
            </p:sp>
          </p:grpSp>
          <p:sp>
            <p:nvSpPr>
              <p:cNvPr id="111" name="Triangolo isoscele 110"/>
              <p:cNvSpPr/>
              <p:nvPr/>
            </p:nvSpPr>
            <p:spPr>
              <a:xfrm rot="5400000">
                <a:off x="-1089524" y="3655517"/>
                <a:ext cx="108000" cy="126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36" dirty="0"/>
              </a:p>
            </p:txBody>
          </p:sp>
        </p:grpSp>
        <p:grpSp>
          <p:nvGrpSpPr>
            <p:cNvPr id="114" name="Gruppo 113"/>
            <p:cNvGrpSpPr/>
            <p:nvPr/>
          </p:nvGrpSpPr>
          <p:grpSpPr>
            <a:xfrm>
              <a:off x="5737838" y="4942441"/>
              <a:ext cx="519373" cy="1336146"/>
              <a:chOff x="-1291424" y="3049942"/>
              <a:chExt cx="519373" cy="1336146"/>
            </a:xfrm>
            <a:solidFill>
              <a:srgbClr val="FE1200">
                <a:alpha val="67843"/>
              </a:srgbClr>
            </a:solidFill>
          </p:grpSpPr>
          <p:grpSp>
            <p:nvGrpSpPr>
              <p:cNvPr id="115" name="Gruppo 114"/>
              <p:cNvGrpSpPr/>
              <p:nvPr/>
            </p:nvGrpSpPr>
            <p:grpSpPr>
              <a:xfrm>
                <a:off x="-1291424" y="3049942"/>
                <a:ext cx="519373" cy="1336146"/>
                <a:chOff x="-1343361" y="2289104"/>
                <a:chExt cx="519373" cy="1336146"/>
              </a:xfrm>
              <a:grpFill/>
            </p:grpSpPr>
            <p:sp>
              <p:nvSpPr>
                <p:cNvPr id="117" name="Arco a tutto sesto 116"/>
                <p:cNvSpPr/>
                <p:nvPr/>
              </p:nvSpPr>
              <p:spPr>
                <a:xfrm rot="16037673">
                  <a:off x="-1452326" y="3000818"/>
                  <a:ext cx="733397" cy="515468"/>
                </a:xfrm>
                <a:prstGeom prst="blockArc">
                  <a:avLst>
                    <a:gd name="adj1" fmla="val 15012086"/>
                    <a:gd name="adj2" fmla="val 21108051"/>
                    <a:gd name="adj3" fmla="val 210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36"/>
                </a:p>
              </p:txBody>
            </p:sp>
            <p:sp>
              <p:nvSpPr>
                <p:cNvPr id="118" name="Arco a tutto sesto 117"/>
                <p:cNvSpPr/>
                <p:nvPr/>
              </p:nvSpPr>
              <p:spPr>
                <a:xfrm rot="5562327" flipV="1">
                  <a:off x="-1448421" y="2398069"/>
                  <a:ext cx="733397" cy="515468"/>
                </a:xfrm>
                <a:prstGeom prst="blockArc">
                  <a:avLst>
                    <a:gd name="adj1" fmla="val 15012086"/>
                    <a:gd name="adj2" fmla="val 21321106"/>
                    <a:gd name="adj3" fmla="val 215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36"/>
                </a:p>
              </p:txBody>
            </p:sp>
          </p:grpSp>
          <p:sp>
            <p:nvSpPr>
              <p:cNvPr id="116" name="Triangolo isoscele 115"/>
              <p:cNvSpPr/>
              <p:nvPr/>
            </p:nvSpPr>
            <p:spPr>
              <a:xfrm rot="5400000">
                <a:off x="-1089524" y="3655517"/>
                <a:ext cx="108000" cy="126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36" dirty="0"/>
              </a:p>
            </p:txBody>
          </p:sp>
        </p:grpSp>
        <p:grpSp>
          <p:nvGrpSpPr>
            <p:cNvPr id="10" name="Gruppo 9"/>
            <p:cNvGrpSpPr/>
            <p:nvPr/>
          </p:nvGrpSpPr>
          <p:grpSpPr>
            <a:xfrm>
              <a:off x="3227610" y="3999825"/>
              <a:ext cx="3116022" cy="1094245"/>
              <a:chOff x="3004408" y="3885975"/>
              <a:chExt cx="3728378" cy="1460148"/>
            </a:xfrm>
            <a:solidFill>
              <a:srgbClr val="24B1C8"/>
            </a:solidFill>
          </p:grpSpPr>
          <p:sp>
            <p:nvSpPr>
              <p:cNvPr id="8" name="Arco a tutto sesto 7"/>
              <p:cNvSpPr/>
              <p:nvPr/>
            </p:nvSpPr>
            <p:spPr>
              <a:xfrm>
                <a:off x="3047138" y="3885975"/>
                <a:ext cx="3685648" cy="1460148"/>
              </a:xfrm>
              <a:prstGeom prst="blockArc">
                <a:avLst>
                  <a:gd name="adj1" fmla="val 10954412"/>
                  <a:gd name="adj2" fmla="val 21392982"/>
                  <a:gd name="adj3" fmla="val 4689"/>
                </a:avLst>
              </a:prstGeom>
              <a:solidFill>
                <a:srgbClr val="24B1C8">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Triangolo isoscele 8"/>
              <p:cNvSpPr/>
              <p:nvPr/>
            </p:nvSpPr>
            <p:spPr>
              <a:xfrm rot="11638601">
                <a:off x="3004408" y="4484572"/>
                <a:ext cx="152243" cy="210505"/>
              </a:xfrm>
              <a:prstGeom prst="triangle">
                <a:avLst/>
              </a:prstGeom>
              <a:solidFill>
                <a:srgbClr val="24B1C8">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grpSp>
          <p:nvGrpSpPr>
            <p:cNvPr id="119" name="Gruppo 118"/>
            <p:cNvGrpSpPr/>
            <p:nvPr/>
          </p:nvGrpSpPr>
          <p:grpSpPr>
            <a:xfrm flipV="1">
              <a:off x="4881863" y="5501256"/>
              <a:ext cx="1580487" cy="716298"/>
              <a:chOff x="2915998" y="3885975"/>
              <a:chExt cx="3816788" cy="1460148"/>
            </a:xfrm>
          </p:grpSpPr>
          <p:sp>
            <p:nvSpPr>
              <p:cNvPr id="120" name="Arco a tutto sesto 119"/>
              <p:cNvSpPr/>
              <p:nvPr/>
            </p:nvSpPr>
            <p:spPr>
              <a:xfrm>
                <a:off x="3047139" y="3885975"/>
                <a:ext cx="3685647" cy="1460148"/>
              </a:xfrm>
              <a:prstGeom prst="blockArc">
                <a:avLst>
                  <a:gd name="adj1" fmla="val 10954412"/>
                  <a:gd name="adj2" fmla="val 21428772"/>
                  <a:gd name="adj3" fmla="val 5546"/>
                </a:avLst>
              </a:prstGeom>
              <a:solidFill>
                <a:srgbClr val="24B1C8">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1" name="Triangolo isoscele 120"/>
              <p:cNvSpPr/>
              <p:nvPr/>
            </p:nvSpPr>
            <p:spPr>
              <a:xfrm rot="11638601">
                <a:off x="2915998" y="4534988"/>
                <a:ext cx="277783" cy="188353"/>
              </a:xfrm>
              <a:prstGeom prst="triangle">
                <a:avLst/>
              </a:prstGeom>
              <a:solidFill>
                <a:srgbClr val="24B1C8">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sp>
          <p:nvSpPr>
            <p:cNvPr id="12" name="Ovale 11"/>
            <p:cNvSpPr/>
            <p:nvPr/>
          </p:nvSpPr>
          <p:spPr>
            <a:xfrm>
              <a:off x="2804588" y="6353901"/>
              <a:ext cx="1202226" cy="1249662"/>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CasellaDiTesto 70"/>
            <p:cNvSpPr txBox="1"/>
            <p:nvPr/>
          </p:nvSpPr>
          <p:spPr>
            <a:xfrm>
              <a:off x="1669362" y="6515221"/>
              <a:ext cx="3557304" cy="915482"/>
            </a:xfrm>
            <a:prstGeom prst="rect">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1400" b="1" dirty="0" smtClean="0">
                  <a:solidFill>
                    <a:schemeClr val="tx1">
                      <a:lumMod val="85000"/>
                      <a:lumOff val="15000"/>
                    </a:schemeClr>
                  </a:solidFill>
                </a:rPr>
                <a:t>COME?</a:t>
              </a:r>
            </a:p>
            <a:p>
              <a:r>
                <a:rPr lang="it-IT" sz="1400" dirty="0" smtClean="0">
                  <a:solidFill>
                    <a:schemeClr val="tx1">
                      <a:lumMod val="85000"/>
                      <a:lumOff val="15000"/>
                    </a:schemeClr>
                  </a:solidFill>
                </a:rPr>
                <a:t>3 </a:t>
              </a:r>
              <a:r>
                <a:rPr lang="it-IT" sz="1400" dirty="0">
                  <a:solidFill>
                    <a:schemeClr val="tx1">
                      <a:lumMod val="85000"/>
                      <a:lumOff val="15000"/>
                    </a:schemeClr>
                  </a:solidFill>
                </a:rPr>
                <a:t>BUSTINE DI ZUCCHERO </a:t>
              </a:r>
            </a:p>
            <a:p>
              <a:r>
                <a:rPr lang="it-IT" sz="1400" dirty="0">
                  <a:solidFill>
                    <a:schemeClr val="tx1">
                      <a:lumMod val="85000"/>
                      <a:lumOff val="15000"/>
                    </a:schemeClr>
                  </a:solidFill>
                </a:rPr>
                <a:t> oppure 125 </a:t>
              </a:r>
              <a:r>
                <a:rPr lang="it-IT" sz="1400" dirty="0" smtClean="0">
                  <a:solidFill>
                    <a:schemeClr val="tx1">
                      <a:lumMod val="85000"/>
                      <a:lumOff val="15000"/>
                    </a:schemeClr>
                  </a:solidFill>
                </a:rPr>
                <a:t>ML </a:t>
              </a:r>
              <a:r>
                <a:rPr lang="it-IT" sz="1400" dirty="0">
                  <a:solidFill>
                    <a:schemeClr val="tx1">
                      <a:lumMod val="85000"/>
                      <a:lumOff val="15000"/>
                    </a:schemeClr>
                  </a:solidFill>
                </a:rPr>
                <a:t>DI SUCCO</a:t>
              </a:r>
            </a:p>
            <a:p>
              <a:r>
                <a:rPr lang="it-IT" sz="1400" dirty="0">
                  <a:solidFill>
                    <a:schemeClr val="tx1">
                      <a:lumMod val="85000"/>
                      <a:lumOff val="15000"/>
                    </a:schemeClr>
                  </a:solidFill>
                </a:rPr>
                <a:t>oppure 125 ML DI BIBITA ZUCCHERATA</a:t>
              </a:r>
            </a:p>
          </p:txBody>
        </p:sp>
        <p:cxnSp>
          <p:nvCxnSpPr>
            <p:cNvPr id="17" name="Connettore 1 16"/>
            <p:cNvCxnSpPr/>
            <p:nvPr/>
          </p:nvCxnSpPr>
          <p:spPr>
            <a:xfrm>
              <a:off x="3481702" y="5923539"/>
              <a:ext cx="0" cy="428833"/>
            </a:xfrm>
            <a:prstGeom prst="line">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3" name="Ovale 122"/>
          <p:cNvSpPr/>
          <p:nvPr/>
        </p:nvSpPr>
        <p:spPr>
          <a:xfrm>
            <a:off x="-439356" y="-2849667"/>
            <a:ext cx="1182259" cy="1225825"/>
          </a:xfrm>
          <a:prstGeom prst="ellipse">
            <a:avLst/>
          </a:prstGeom>
          <a:gradFill flip="none" rotWithShape="1">
            <a:gsLst>
              <a:gs pos="0">
                <a:schemeClr val="accent1">
                  <a:lumMod val="45000"/>
                  <a:lumOff val="55000"/>
                </a:schemeClr>
              </a:gs>
              <a:gs pos="43000">
                <a:schemeClr val="accent1">
                  <a:lumMod val="45000"/>
                  <a:lumOff val="55000"/>
                </a:schemeClr>
              </a:gs>
            </a:gsLst>
            <a:path path="circle">
              <a:fillToRect l="100000" b="100000"/>
            </a:path>
            <a:tileRect t="-100000" r="-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4" name="Ovale 123"/>
          <p:cNvSpPr/>
          <p:nvPr/>
        </p:nvSpPr>
        <p:spPr>
          <a:xfrm>
            <a:off x="821703" y="-2426729"/>
            <a:ext cx="828000" cy="828000"/>
          </a:xfrm>
          <a:prstGeom prst="ellipse">
            <a:avLst/>
          </a:prstGeom>
          <a:solidFill>
            <a:srgbClr val="6FC9DB">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5" name="Ovale 124"/>
          <p:cNvSpPr/>
          <p:nvPr/>
        </p:nvSpPr>
        <p:spPr>
          <a:xfrm>
            <a:off x="1407869" y="-2792531"/>
            <a:ext cx="1224000" cy="1188000"/>
          </a:xfrm>
          <a:prstGeom prst="ellipse">
            <a:avLst/>
          </a:prstGeom>
          <a:solidFill>
            <a:srgbClr val="3DCB9F">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6" name="Ovale 125"/>
          <p:cNvSpPr/>
          <p:nvPr/>
        </p:nvSpPr>
        <p:spPr>
          <a:xfrm>
            <a:off x="2670776" y="-2695423"/>
            <a:ext cx="1080000" cy="1080000"/>
          </a:xfrm>
          <a:prstGeom prst="ellipse">
            <a:avLst/>
          </a:prstGeom>
          <a:solidFill>
            <a:srgbClr val="3DCB55">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7" name="Ovale 126"/>
          <p:cNvSpPr/>
          <p:nvPr/>
        </p:nvSpPr>
        <p:spPr>
          <a:xfrm>
            <a:off x="4929891" y="25452"/>
            <a:ext cx="720000" cy="720000"/>
          </a:xfrm>
          <a:prstGeom prst="ellipse">
            <a:avLst/>
          </a:prstGeom>
          <a:solidFill>
            <a:srgbClr val="84CC3C">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8" name="Ovale 127"/>
          <p:cNvSpPr/>
          <p:nvPr/>
        </p:nvSpPr>
        <p:spPr>
          <a:xfrm>
            <a:off x="5459355" y="-66626"/>
            <a:ext cx="2058900" cy="1982864"/>
          </a:xfrm>
          <a:prstGeom prst="ellipse">
            <a:avLst/>
          </a:prstGeom>
          <a:solidFill>
            <a:srgbClr val="CDC63B">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9" name="Ovale 128"/>
          <p:cNvSpPr/>
          <p:nvPr/>
        </p:nvSpPr>
        <p:spPr>
          <a:xfrm>
            <a:off x="6076325" y="1995754"/>
            <a:ext cx="1512000" cy="1490400"/>
          </a:xfrm>
          <a:prstGeom prst="ellipse">
            <a:avLst/>
          </a:prstGeom>
          <a:solidFill>
            <a:srgbClr val="CC923C">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0" name="Ovale 129"/>
          <p:cNvSpPr/>
          <p:nvPr/>
        </p:nvSpPr>
        <p:spPr>
          <a:xfrm>
            <a:off x="5839304" y="3075279"/>
            <a:ext cx="936000" cy="972000"/>
          </a:xfrm>
          <a:prstGeom prst="ellipse">
            <a:avLst/>
          </a:prstGeom>
          <a:solidFill>
            <a:srgbClr val="CD5E3B">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37517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F5FF"/>
        </a:solidFill>
        <a:effectLst/>
      </p:bgPr>
    </p:bg>
    <p:spTree>
      <p:nvGrpSpPr>
        <p:cNvPr id="1" name=""/>
        <p:cNvGrpSpPr/>
        <p:nvPr/>
      </p:nvGrpSpPr>
      <p:grpSpPr>
        <a:xfrm>
          <a:off x="0" y="0"/>
          <a:ext cx="0" cy="0"/>
          <a:chOff x="0" y="0"/>
          <a:chExt cx="0" cy="0"/>
        </a:xfrm>
      </p:grpSpPr>
      <p:sp>
        <p:nvSpPr>
          <p:cNvPr id="6" name="Ovale 5"/>
          <p:cNvSpPr/>
          <p:nvPr/>
        </p:nvSpPr>
        <p:spPr>
          <a:xfrm>
            <a:off x="4458513" y="2664717"/>
            <a:ext cx="9021836" cy="9836514"/>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 name="Gruppo 6"/>
          <p:cNvGrpSpPr/>
          <p:nvPr/>
        </p:nvGrpSpPr>
        <p:grpSpPr>
          <a:xfrm>
            <a:off x="5188846" y="3490880"/>
            <a:ext cx="8297880" cy="6760983"/>
            <a:chOff x="-1935631" y="4657550"/>
            <a:chExt cx="7904442" cy="6262274"/>
          </a:xfrm>
          <a:solidFill>
            <a:srgbClr val="D8EDFC"/>
          </a:solidFill>
        </p:grpSpPr>
        <p:sp>
          <p:nvSpPr>
            <p:cNvPr id="8" name="Parallelogramma 7"/>
            <p:cNvSpPr/>
            <p:nvPr/>
          </p:nvSpPr>
          <p:spPr>
            <a:xfrm rot="2109041" flipV="1">
              <a:off x="1584261" y="5771700"/>
              <a:ext cx="4384550" cy="830561"/>
            </a:xfrm>
            <a:prstGeom prst="parallelogram">
              <a:avLst>
                <a:gd name="adj" fmla="val 55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Parallelogramma 8"/>
            <p:cNvSpPr/>
            <p:nvPr/>
          </p:nvSpPr>
          <p:spPr>
            <a:xfrm rot="19490959" flipH="1" flipV="1">
              <a:off x="-1935631" y="5898968"/>
              <a:ext cx="4827853" cy="830561"/>
            </a:xfrm>
            <a:prstGeom prst="parallelogram">
              <a:avLst>
                <a:gd name="adj" fmla="val 55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Pentagono 9"/>
            <p:cNvSpPr/>
            <p:nvPr/>
          </p:nvSpPr>
          <p:spPr>
            <a:xfrm rot="16200000">
              <a:off x="-904698" y="5119688"/>
              <a:ext cx="6262274" cy="5337998"/>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4" name="Immagine 3" descr="E:\educazione diabetico\logo.png"/>
          <p:cNvPicPr/>
          <p:nvPr/>
        </p:nvPicPr>
        <p:blipFill>
          <a:blip r:embed="rId2">
            <a:extLst>
              <a:ext uri="{28A0092B-C50C-407E-A947-70E740481C1C}">
                <a14:useLocalDpi xmlns:a14="http://schemas.microsoft.com/office/drawing/2010/main" val="0"/>
              </a:ext>
            </a:extLst>
          </a:blip>
          <a:srcRect/>
          <a:stretch>
            <a:fillRect/>
          </a:stretch>
        </p:blipFill>
        <p:spPr bwMode="auto">
          <a:xfrm>
            <a:off x="1538338" y="1039488"/>
            <a:ext cx="2028825" cy="956945"/>
          </a:xfrm>
          <a:prstGeom prst="rect">
            <a:avLst/>
          </a:prstGeom>
          <a:noFill/>
          <a:ln>
            <a:noFill/>
          </a:ln>
        </p:spPr>
      </p:pic>
      <p:sp>
        <p:nvSpPr>
          <p:cNvPr id="5" name="Rettangolo 4"/>
          <p:cNvSpPr/>
          <p:nvPr/>
        </p:nvSpPr>
        <p:spPr>
          <a:xfrm>
            <a:off x="642756" y="2410702"/>
            <a:ext cx="3819990" cy="3202415"/>
          </a:xfrm>
          <a:prstGeom prst="rect">
            <a:avLst/>
          </a:prstGeom>
        </p:spPr>
        <p:txBody>
          <a:bodyPr wrap="square">
            <a:spAutoFit/>
          </a:bodyPr>
          <a:lstStyle/>
          <a:p>
            <a:pPr algn="ctr"/>
            <a:r>
              <a:rPr lang="it-IT" sz="1600" dirty="0"/>
              <a:t>A cura  di </a:t>
            </a:r>
            <a:endParaRPr lang="it-IT" sz="1600" dirty="0" smtClean="0"/>
          </a:p>
          <a:p>
            <a:pPr algn="ctr"/>
            <a:endParaRPr lang="it-IT" sz="400" dirty="0"/>
          </a:p>
          <a:p>
            <a:pPr algn="ctr"/>
            <a:r>
              <a:rPr lang="it-IT" sz="1600" i="1" dirty="0"/>
              <a:t>Francesca </a:t>
            </a:r>
            <a:r>
              <a:rPr lang="it-IT" sz="1600" i="1" dirty="0" smtClean="0"/>
              <a:t>Brunello</a:t>
            </a:r>
          </a:p>
          <a:p>
            <a:pPr algn="ctr"/>
            <a:r>
              <a:rPr lang="it-IT" sz="1400" i="1" dirty="0" smtClean="0"/>
              <a:t>Coordinatore </a:t>
            </a:r>
            <a:r>
              <a:rPr lang="it-IT" sz="1400" i="1" dirty="0"/>
              <a:t>Infermieristico UOC Malattie Endocrine, del Ricambio e della </a:t>
            </a:r>
            <a:r>
              <a:rPr lang="it-IT" sz="1400" i="1" dirty="0" smtClean="0"/>
              <a:t>Nutrizione</a:t>
            </a:r>
          </a:p>
          <a:p>
            <a:pPr algn="ctr"/>
            <a:endParaRPr lang="it-IT" sz="400" i="1" dirty="0"/>
          </a:p>
          <a:p>
            <a:pPr algn="ctr"/>
            <a:r>
              <a:rPr lang="it-IT" sz="1600" i="1" dirty="0"/>
              <a:t>Sabrina Cozza </a:t>
            </a:r>
          </a:p>
          <a:p>
            <a:pPr algn="ctr"/>
            <a:r>
              <a:rPr lang="it-IT" sz="1400" i="1" dirty="0" smtClean="0"/>
              <a:t>Coordinatore </a:t>
            </a:r>
            <a:r>
              <a:rPr lang="it-IT" sz="1400" i="1" dirty="0"/>
              <a:t>Infermieristico UOSD Diabetologia ed Endocrinologia </a:t>
            </a:r>
            <a:r>
              <a:rPr lang="it-IT" sz="1400" i="1" dirty="0" smtClean="0"/>
              <a:t>Territoriale</a:t>
            </a:r>
          </a:p>
          <a:p>
            <a:pPr algn="ctr"/>
            <a:endParaRPr lang="it-IT" sz="1400" dirty="0"/>
          </a:p>
          <a:p>
            <a:pPr algn="ctr"/>
            <a:r>
              <a:rPr lang="it-IT" sz="1600" dirty="0"/>
              <a:t>Si ringrazia per la collaborazione grafica: </a:t>
            </a:r>
          </a:p>
          <a:p>
            <a:pPr algn="ctr"/>
            <a:r>
              <a:rPr lang="it-IT" sz="1600" i="1" dirty="0"/>
              <a:t>Dott.ssa Lara </a:t>
            </a:r>
            <a:r>
              <a:rPr lang="it-IT" sz="1600" i="1" dirty="0" err="1" smtClean="0"/>
              <a:t>Cenzon</a:t>
            </a:r>
            <a:endParaRPr lang="it-IT" sz="1600" i="1" dirty="0" smtClean="0"/>
          </a:p>
          <a:p>
            <a:pPr algn="ctr"/>
            <a:r>
              <a:rPr lang="it-IT" sz="1400" i="1" dirty="0" smtClean="0"/>
              <a:t>Dietista </a:t>
            </a:r>
            <a:r>
              <a:rPr lang="it-IT" sz="1400" i="1" dirty="0"/>
              <a:t>UOC Malattie Endocrine, del Ricambio e della Nutrizione</a:t>
            </a:r>
          </a:p>
          <a:p>
            <a:pPr marL="270510" algn="ctr">
              <a:lnSpc>
                <a:spcPct val="115000"/>
              </a:lnSpc>
              <a:spcAft>
                <a:spcPts val="0"/>
              </a:spcAft>
            </a:pPr>
            <a:endParaRPr lang="it-IT"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CasellaDiTesto 10"/>
          <p:cNvSpPr txBox="1"/>
          <p:nvPr/>
        </p:nvSpPr>
        <p:spPr>
          <a:xfrm>
            <a:off x="2255904" y="10330281"/>
            <a:ext cx="2962501" cy="261610"/>
          </a:xfrm>
          <a:prstGeom prst="rect">
            <a:avLst/>
          </a:prstGeom>
          <a:noFill/>
        </p:spPr>
        <p:txBody>
          <a:bodyPr wrap="square" rtlCol="0">
            <a:spAutoFit/>
          </a:bodyPr>
          <a:lstStyle/>
          <a:p>
            <a:pPr algn="ctr"/>
            <a:r>
              <a:rPr lang="it-IT" sz="1100" dirty="0" err="1">
                <a:solidFill>
                  <a:schemeClr val="tx1">
                    <a:lumMod val="50000"/>
                    <a:lumOff val="50000"/>
                  </a:schemeClr>
                </a:solidFill>
              </a:rPr>
              <a:t>Rev</a:t>
            </a:r>
            <a:r>
              <a:rPr lang="it-IT" sz="1100" dirty="0">
                <a:solidFill>
                  <a:schemeClr val="tx1">
                    <a:lumMod val="50000"/>
                    <a:lumOff val="50000"/>
                  </a:schemeClr>
                </a:solidFill>
              </a:rPr>
              <a:t> 1 </a:t>
            </a:r>
            <a:r>
              <a:rPr lang="it-IT" sz="1100" dirty="0" smtClean="0">
                <a:solidFill>
                  <a:schemeClr val="tx1">
                    <a:lumMod val="50000"/>
                    <a:lumOff val="50000"/>
                  </a:schemeClr>
                </a:solidFill>
              </a:rPr>
              <a:t>30/06/2022 – Opuscolo informativo</a:t>
            </a:r>
            <a:endParaRPr lang="it-IT" sz="1100" dirty="0">
              <a:solidFill>
                <a:schemeClr val="tx1">
                  <a:lumMod val="50000"/>
                  <a:lumOff val="50000"/>
                </a:schemeClr>
              </a:solidFill>
            </a:endParaRPr>
          </a:p>
        </p:txBody>
      </p:sp>
    </p:spTree>
    <p:extLst>
      <p:ext uri="{BB962C8B-B14F-4D97-AF65-F5344CB8AC3E}">
        <p14:creationId xmlns:p14="http://schemas.microsoft.com/office/powerpoint/2010/main" val="912774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E:\educazione diabetico\logo.png"/>
          <p:cNvPicPr/>
          <p:nvPr/>
        </p:nvPicPr>
        <p:blipFill>
          <a:blip r:embed="rId2">
            <a:extLst>
              <a:ext uri="{28A0092B-C50C-407E-A947-70E740481C1C}">
                <a14:useLocalDpi xmlns:a14="http://schemas.microsoft.com/office/drawing/2010/main" val="0"/>
              </a:ext>
            </a:extLst>
          </a:blip>
          <a:srcRect/>
          <a:stretch>
            <a:fillRect/>
          </a:stretch>
        </p:blipFill>
        <p:spPr bwMode="auto">
          <a:xfrm>
            <a:off x="2878528" y="3545473"/>
            <a:ext cx="2028825" cy="956945"/>
          </a:xfrm>
          <a:prstGeom prst="rect">
            <a:avLst/>
          </a:prstGeom>
          <a:noFill/>
          <a:ln>
            <a:noFill/>
          </a:ln>
        </p:spPr>
      </p:pic>
      <p:sp>
        <p:nvSpPr>
          <p:cNvPr id="10" name="Segnaposto contenuto 2"/>
          <p:cNvSpPr txBox="1">
            <a:spLocks/>
          </p:cNvSpPr>
          <p:nvPr/>
        </p:nvSpPr>
        <p:spPr>
          <a:xfrm>
            <a:off x="1338230" y="4972473"/>
            <a:ext cx="5405315" cy="2598521"/>
          </a:xfrm>
          <a:prstGeom prst="rect">
            <a:avLst/>
          </a:prstGeom>
        </p:spPr>
        <p:txBody>
          <a:bodyPr vert="horz" lIns="91413" tIns="45706" rIns="91413" bIns="45706" rtlCol="0">
            <a:norm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it-IT" sz="1599" b="1" i="1" dirty="0" smtClean="0"/>
              <a:t>UOSD Diabetologia ed Endocrinologia Territoriale </a:t>
            </a:r>
          </a:p>
          <a:p>
            <a:pPr marL="0" indent="0" algn="ctr">
              <a:buNone/>
            </a:pPr>
            <a:r>
              <a:rPr lang="it-IT" sz="1599" b="1" dirty="0" smtClean="0"/>
              <a:t>Dott.ssa Simonetta Lombardi</a:t>
            </a:r>
          </a:p>
          <a:p>
            <a:pPr marL="0" indent="0" algn="ctr">
              <a:buNone/>
            </a:pPr>
            <a:endParaRPr lang="it-IT" sz="800" b="1" dirty="0" smtClean="0"/>
          </a:p>
          <a:p>
            <a:pPr marL="0" indent="0" algn="ctr">
              <a:buNone/>
            </a:pPr>
            <a:r>
              <a:rPr lang="it-IT" sz="1599" b="1" i="1" dirty="0" smtClean="0"/>
              <a:t>UOC Malattie Endocrine, del Ricambio e della Nutrizione</a:t>
            </a:r>
          </a:p>
          <a:p>
            <a:pPr marL="0" indent="0" algn="ctr">
              <a:buNone/>
            </a:pPr>
            <a:r>
              <a:rPr lang="it-IT" sz="1599" b="1" dirty="0" smtClean="0"/>
              <a:t>Dott. Marco </a:t>
            </a:r>
            <a:r>
              <a:rPr lang="it-IT" sz="1599" b="1" dirty="0" err="1" smtClean="0"/>
              <a:t>Strazzabosco</a:t>
            </a:r>
            <a:endParaRPr lang="it-IT" sz="1599" b="1" dirty="0" smtClean="0"/>
          </a:p>
          <a:p>
            <a:pPr marL="0" indent="0" algn="ctr">
              <a:buNone/>
            </a:pPr>
            <a:endParaRPr lang="it-IT" sz="1599" dirty="0"/>
          </a:p>
        </p:txBody>
      </p:sp>
      <p:sp>
        <p:nvSpPr>
          <p:cNvPr id="9" name="CasellaDiTesto 8"/>
          <p:cNvSpPr txBox="1"/>
          <p:nvPr/>
        </p:nvSpPr>
        <p:spPr>
          <a:xfrm>
            <a:off x="288211" y="10206216"/>
            <a:ext cx="1899044" cy="261610"/>
          </a:xfrm>
          <a:prstGeom prst="rect">
            <a:avLst/>
          </a:prstGeom>
          <a:noFill/>
        </p:spPr>
        <p:txBody>
          <a:bodyPr wrap="square" rtlCol="0">
            <a:spAutoFit/>
          </a:bodyPr>
          <a:lstStyle/>
          <a:p>
            <a:r>
              <a:rPr lang="it-IT" sz="1050" dirty="0" err="1" smtClean="0">
                <a:solidFill>
                  <a:schemeClr val="tx1">
                    <a:lumMod val="50000"/>
                    <a:lumOff val="50000"/>
                  </a:schemeClr>
                </a:solidFill>
              </a:rPr>
              <a:t>Pag</a:t>
            </a:r>
            <a:r>
              <a:rPr lang="it-IT" sz="1050" dirty="0" smtClean="0">
                <a:solidFill>
                  <a:schemeClr val="tx1">
                    <a:lumMod val="50000"/>
                    <a:lumOff val="50000"/>
                  </a:schemeClr>
                </a:solidFill>
              </a:rPr>
              <a:t> 2 di 16</a:t>
            </a:r>
            <a:endParaRPr lang="it-IT" sz="1050" dirty="0">
              <a:solidFill>
                <a:schemeClr val="tx1">
                  <a:lumMod val="50000"/>
                  <a:lumOff val="50000"/>
                </a:schemeClr>
              </a:solidFill>
            </a:endParaRPr>
          </a:p>
        </p:txBody>
      </p:sp>
      <p:sp>
        <p:nvSpPr>
          <p:cNvPr id="11" name="CasellaDiTesto 10"/>
          <p:cNvSpPr txBox="1"/>
          <p:nvPr/>
        </p:nvSpPr>
        <p:spPr>
          <a:xfrm>
            <a:off x="2270672" y="10198210"/>
            <a:ext cx="2962501" cy="261610"/>
          </a:xfrm>
          <a:prstGeom prst="rect">
            <a:avLst/>
          </a:prstGeom>
          <a:noFill/>
        </p:spPr>
        <p:txBody>
          <a:bodyPr wrap="square" rtlCol="0">
            <a:spAutoFit/>
          </a:bodyPr>
          <a:lstStyle/>
          <a:p>
            <a:pPr algn="ctr"/>
            <a:r>
              <a:rPr lang="it-IT" sz="1100" dirty="0" err="1">
                <a:solidFill>
                  <a:schemeClr val="tx1">
                    <a:lumMod val="50000"/>
                    <a:lumOff val="50000"/>
                  </a:schemeClr>
                </a:solidFill>
              </a:rPr>
              <a:t>Rev</a:t>
            </a:r>
            <a:r>
              <a:rPr lang="it-IT" sz="1100" dirty="0">
                <a:solidFill>
                  <a:schemeClr val="tx1">
                    <a:lumMod val="50000"/>
                    <a:lumOff val="50000"/>
                  </a:schemeClr>
                </a:solidFill>
              </a:rPr>
              <a:t> 1 30/06/2022</a:t>
            </a:r>
            <a:r>
              <a:rPr lang="it-IT" sz="1100" dirty="0" smtClean="0">
                <a:solidFill>
                  <a:schemeClr val="tx1">
                    <a:lumMod val="50000"/>
                    <a:lumOff val="50000"/>
                  </a:schemeClr>
                </a:solidFill>
              </a:rPr>
              <a:t>– </a:t>
            </a:r>
            <a:r>
              <a:rPr lang="it-IT" sz="1100" dirty="0">
                <a:solidFill>
                  <a:schemeClr val="tx1">
                    <a:lumMod val="50000"/>
                    <a:lumOff val="50000"/>
                  </a:schemeClr>
                </a:solidFill>
              </a:rPr>
              <a:t>Opuscolo informativo</a:t>
            </a:r>
          </a:p>
        </p:txBody>
      </p:sp>
    </p:spTree>
    <p:extLst>
      <p:ext uri="{BB962C8B-B14F-4D97-AF65-F5344CB8AC3E}">
        <p14:creationId xmlns:p14="http://schemas.microsoft.com/office/powerpoint/2010/main" val="1619533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e 35"/>
          <p:cNvSpPr/>
          <p:nvPr/>
        </p:nvSpPr>
        <p:spPr>
          <a:xfrm>
            <a:off x="4115406" y="1058053"/>
            <a:ext cx="9009482" cy="9064131"/>
          </a:xfrm>
          <a:prstGeom prst="ellipse">
            <a:avLst/>
          </a:prstGeom>
          <a:solidFill>
            <a:srgbClr val="B9EDFF">
              <a:alpha val="79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652169" y="1058053"/>
            <a:ext cx="3265822" cy="402646"/>
          </a:xfrm>
        </p:spPr>
        <p:txBody>
          <a:bodyPr>
            <a:noAutofit/>
          </a:bodyPr>
          <a:lstStyle/>
          <a:p>
            <a:pPr algn="ctr"/>
            <a:r>
              <a:rPr lang="it-IT" sz="3600" b="1" dirty="0" smtClean="0">
                <a:ln>
                  <a:solidFill>
                    <a:srgbClr val="24B1D2"/>
                  </a:solidFill>
                </a:ln>
                <a:solidFill>
                  <a:srgbClr val="24B1D2"/>
                </a:solidFill>
              </a:rPr>
              <a:t>PREMESSA</a:t>
            </a:r>
            <a:endParaRPr lang="it-IT" sz="3600" b="1" dirty="0">
              <a:ln>
                <a:solidFill>
                  <a:srgbClr val="24B1D2"/>
                </a:solidFill>
              </a:ln>
              <a:solidFill>
                <a:srgbClr val="24B1D2"/>
              </a:solidFill>
            </a:endParaRPr>
          </a:p>
        </p:txBody>
      </p:sp>
      <p:sp>
        <p:nvSpPr>
          <p:cNvPr id="4" name="CasellaDiTesto 3"/>
          <p:cNvSpPr txBox="1"/>
          <p:nvPr/>
        </p:nvSpPr>
        <p:spPr>
          <a:xfrm>
            <a:off x="6350941" y="10229486"/>
            <a:ext cx="1899044" cy="261610"/>
          </a:xfrm>
          <a:prstGeom prst="rect">
            <a:avLst/>
          </a:prstGeom>
          <a:noFill/>
        </p:spPr>
        <p:txBody>
          <a:bodyPr wrap="square" rtlCol="0">
            <a:spAutoFit/>
          </a:bodyPr>
          <a:lstStyle/>
          <a:p>
            <a:r>
              <a:rPr lang="it-IT" sz="1050" dirty="0" err="1" smtClean="0">
                <a:solidFill>
                  <a:schemeClr val="tx1">
                    <a:lumMod val="50000"/>
                    <a:lumOff val="50000"/>
                  </a:schemeClr>
                </a:solidFill>
              </a:rPr>
              <a:t>Pag</a:t>
            </a:r>
            <a:r>
              <a:rPr lang="it-IT" sz="1050" dirty="0" smtClean="0">
                <a:solidFill>
                  <a:schemeClr val="tx1">
                    <a:lumMod val="50000"/>
                    <a:lumOff val="50000"/>
                  </a:schemeClr>
                </a:solidFill>
              </a:rPr>
              <a:t> 3 di 16</a:t>
            </a:r>
            <a:endParaRPr lang="it-IT" sz="1050" dirty="0">
              <a:solidFill>
                <a:schemeClr val="tx1">
                  <a:lumMod val="50000"/>
                  <a:lumOff val="50000"/>
                </a:schemeClr>
              </a:solidFill>
            </a:endParaRPr>
          </a:p>
        </p:txBody>
      </p:sp>
      <p:sp>
        <p:nvSpPr>
          <p:cNvPr id="5" name="CasellaDiTesto 4"/>
          <p:cNvSpPr txBox="1"/>
          <p:nvPr/>
        </p:nvSpPr>
        <p:spPr>
          <a:xfrm>
            <a:off x="456831" y="1667530"/>
            <a:ext cx="3488488" cy="6494085"/>
          </a:xfrm>
          <a:prstGeom prst="rect">
            <a:avLst/>
          </a:prstGeom>
          <a:noFill/>
        </p:spPr>
        <p:txBody>
          <a:bodyPr wrap="square" rtlCol="0">
            <a:spAutoFit/>
          </a:bodyPr>
          <a:lstStyle/>
          <a:p>
            <a:pPr algn="just"/>
            <a:r>
              <a:rPr lang="it-IT" sz="1600" i="1" dirty="0" smtClean="0"/>
              <a:t>L’insulina è un ormone prodotto dal pancreas che possiede molteplici funzioni; una delle più importanti è quella di far entrare il glucosio che si trova nel sangue all’interno delle cellule dove può essere utilizzato per produrre energia.</a:t>
            </a:r>
          </a:p>
          <a:p>
            <a:pPr algn="just"/>
            <a:r>
              <a:rPr lang="it-IT" sz="1600" i="1" dirty="0" smtClean="0"/>
              <a:t>Normalmente il pancreas mantiene una concentrazione basale di insulina e nel corso della giornata lavora in modo tale che:</a:t>
            </a:r>
          </a:p>
          <a:p>
            <a:pPr marL="285750" indent="-285750" algn="just">
              <a:buFont typeface="Arial" panose="020B0604020202020204" pitchFamily="34" charset="0"/>
              <a:buChar char="•"/>
            </a:pPr>
            <a:r>
              <a:rPr lang="it-IT" sz="1600" i="1" dirty="0" smtClean="0">
                <a:sym typeface="Wingdings" panose="05000000000000000000" pitchFamily="2" charset="2"/>
              </a:rPr>
              <a:t>q</a:t>
            </a:r>
            <a:r>
              <a:rPr lang="it-IT" sz="1600" i="1" dirty="0" smtClean="0"/>
              <a:t>uando la glicemia si alza ne venga rilasciata una quantità idonea a riportare i livelli di glucosio a valori ottimali,</a:t>
            </a:r>
          </a:p>
          <a:p>
            <a:pPr marL="285750" indent="-285750" algn="just">
              <a:buFont typeface="Arial" panose="020B0604020202020204" pitchFamily="34" charset="0"/>
              <a:buChar char="•"/>
            </a:pPr>
            <a:r>
              <a:rPr lang="it-IT" sz="1600" i="1" dirty="0" smtClean="0">
                <a:sym typeface="Wingdings" panose="05000000000000000000" pitchFamily="2" charset="2"/>
              </a:rPr>
              <a:t>q</a:t>
            </a:r>
            <a:r>
              <a:rPr lang="it-IT" sz="1600" i="1" dirty="0" smtClean="0"/>
              <a:t>uando la glicemia si abbassa il suo rilascio è limitato in modo da dare la possibilità all’organismo di ripristinare i normali livelli di glucosio nel sangue.</a:t>
            </a:r>
          </a:p>
          <a:p>
            <a:pPr algn="just"/>
            <a:r>
              <a:rPr lang="it-IT" sz="1600" i="1" dirty="0" smtClean="0"/>
              <a:t>Quando il pancreas non è più in grado di svolgere queste funzioni è necessario introdurre l’insulina «dall’esterno» in modo tale da mimare quanto più possibile l’andamento fisiologico di insulina.</a:t>
            </a:r>
          </a:p>
        </p:txBody>
      </p:sp>
      <p:grpSp>
        <p:nvGrpSpPr>
          <p:cNvPr id="17" name="Gruppo 16"/>
          <p:cNvGrpSpPr/>
          <p:nvPr/>
        </p:nvGrpSpPr>
        <p:grpSpPr>
          <a:xfrm>
            <a:off x="4469065" y="1870967"/>
            <a:ext cx="4329418" cy="7584726"/>
            <a:chOff x="4145215" y="1870967"/>
            <a:chExt cx="4329418" cy="7584726"/>
          </a:xfrm>
        </p:grpSpPr>
        <p:sp>
          <p:nvSpPr>
            <p:cNvPr id="8" name="Ovale 7"/>
            <p:cNvSpPr/>
            <p:nvPr/>
          </p:nvSpPr>
          <p:spPr>
            <a:xfrm rot="19159701">
              <a:off x="4516960" y="6004472"/>
              <a:ext cx="3600000" cy="2520000"/>
            </a:xfrm>
            <a:prstGeom prst="ellipse">
              <a:avLst/>
            </a:prstGeom>
            <a:solidFill>
              <a:srgbClr val="2D89B7">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p:cNvSpPr/>
            <p:nvPr/>
          </p:nvSpPr>
          <p:spPr>
            <a:xfrm rot="21096748">
              <a:off x="4145215" y="5032921"/>
              <a:ext cx="3600000" cy="2520000"/>
            </a:xfrm>
            <a:prstGeom prst="ellipse">
              <a:avLst/>
            </a:prstGeom>
            <a:solidFill>
              <a:srgbClr val="2DA0B7">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rot="1342651">
              <a:off x="4227091" y="3806295"/>
              <a:ext cx="3600000" cy="2520000"/>
            </a:xfrm>
            <a:prstGeom prst="ellipse">
              <a:avLst/>
            </a:prstGeom>
            <a:solidFill>
              <a:srgbClr val="2DB7B7">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rot="2784211">
              <a:off x="4631703" y="3008019"/>
              <a:ext cx="3600000" cy="2520000"/>
            </a:xfrm>
            <a:prstGeom prst="ellipse">
              <a:avLst/>
            </a:prstGeom>
            <a:solidFill>
              <a:srgbClr val="2CB8A1">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rot="17043792">
              <a:off x="5414633" y="6395693"/>
              <a:ext cx="3600000" cy="2520000"/>
            </a:xfrm>
            <a:prstGeom prst="ellipse">
              <a:avLst/>
            </a:prstGeom>
            <a:solidFill>
              <a:schemeClr val="accent1">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rot="5152241">
              <a:off x="5367638" y="2410967"/>
              <a:ext cx="3600000" cy="2520000"/>
            </a:xfrm>
            <a:prstGeom prst="ellipse">
              <a:avLst/>
            </a:prstGeom>
            <a:solidFill>
              <a:srgbClr val="2DB789">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6" name="Gruppo 15"/>
          <p:cNvGrpSpPr/>
          <p:nvPr/>
        </p:nvGrpSpPr>
        <p:grpSpPr>
          <a:xfrm>
            <a:off x="1237733" y="7802007"/>
            <a:ext cx="2473193" cy="2087097"/>
            <a:chOff x="8797805" y="3765049"/>
            <a:chExt cx="3289781" cy="2870773"/>
          </a:xfrm>
        </p:grpSpPr>
        <p:sp>
          <p:nvSpPr>
            <p:cNvPr id="33" name="Ovale 32"/>
            <p:cNvSpPr/>
            <p:nvPr/>
          </p:nvSpPr>
          <p:spPr>
            <a:xfrm>
              <a:off x="8803070" y="3765049"/>
              <a:ext cx="3284516" cy="2857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8797805" y="3778322"/>
              <a:ext cx="3284516" cy="2857500"/>
            </a:xfrm>
            <a:prstGeom prst="ellipse">
              <a:avLst/>
            </a:prstGeom>
            <a:blipFill dpi="0" rotWithShape="1">
              <a:blip r:embed="rId2">
                <a:alphaModFix amt="87000"/>
              </a:blip>
              <a:srcRect/>
              <a:stretch>
                <a:fillRect l="-2000" t="17000" r="13000" b="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8" name="Immagine 17" descr="E:\educazione diabetico\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146" y="10102559"/>
            <a:ext cx="881758" cy="389156"/>
          </a:xfrm>
          <a:prstGeom prst="rect">
            <a:avLst/>
          </a:prstGeom>
          <a:noFill/>
          <a:ln>
            <a:noFill/>
          </a:ln>
        </p:spPr>
      </p:pic>
      <p:sp>
        <p:nvSpPr>
          <p:cNvPr id="3" name="CasellaDiTesto 2"/>
          <p:cNvSpPr txBox="1"/>
          <p:nvPr/>
        </p:nvSpPr>
        <p:spPr>
          <a:xfrm>
            <a:off x="2270672" y="10198210"/>
            <a:ext cx="2962501" cy="261610"/>
          </a:xfrm>
          <a:prstGeom prst="rect">
            <a:avLst/>
          </a:prstGeom>
          <a:noFill/>
        </p:spPr>
        <p:txBody>
          <a:bodyPr wrap="square" rtlCol="0">
            <a:spAutoFit/>
          </a:bodyPr>
          <a:lstStyle/>
          <a:p>
            <a:pPr algn="ctr"/>
            <a:r>
              <a:rPr lang="it-IT" sz="1100" dirty="0" err="1">
                <a:solidFill>
                  <a:schemeClr val="tx1">
                    <a:lumMod val="50000"/>
                    <a:lumOff val="50000"/>
                  </a:schemeClr>
                </a:solidFill>
              </a:rPr>
              <a:t>Rev</a:t>
            </a:r>
            <a:r>
              <a:rPr lang="it-IT" sz="1100" dirty="0">
                <a:solidFill>
                  <a:schemeClr val="tx1">
                    <a:lumMod val="50000"/>
                    <a:lumOff val="50000"/>
                  </a:schemeClr>
                </a:solidFill>
              </a:rPr>
              <a:t> 1 </a:t>
            </a:r>
            <a:r>
              <a:rPr lang="it-IT" sz="1100" dirty="0" smtClean="0">
                <a:solidFill>
                  <a:schemeClr val="tx1">
                    <a:lumMod val="50000"/>
                    <a:lumOff val="50000"/>
                  </a:schemeClr>
                </a:solidFill>
              </a:rPr>
              <a:t>30/06/2022 – </a:t>
            </a:r>
            <a:r>
              <a:rPr lang="it-IT" sz="1100" dirty="0">
                <a:solidFill>
                  <a:schemeClr val="tx1">
                    <a:lumMod val="50000"/>
                    <a:lumOff val="50000"/>
                  </a:schemeClr>
                </a:solidFill>
              </a:rPr>
              <a:t>Opuscolo informativo</a:t>
            </a:r>
          </a:p>
        </p:txBody>
      </p:sp>
    </p:spTree>
    <p:extLst>
      <p:ext uri="{BB962C8B-B14F-4D97-AF65-F5344CB8AC3E}">
        <p14:creationId xmlns:p14="http://schemas.microsoft.com/office/powerpoint/2010/main" val="1554833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64030" y="4001868"/>
            <a:ext cx="7789668" cy="7107710"/>
          </a:xfrm>
          <a:prstGeom prst="rect">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igura a mano libera 14"/>
          <p:cNvSpPr/>
          <p:nvPr/>
        </p:nvSpPr>
        <p:spPr>
          <a:xfrm>
            <a:off x="1871860" y="748781"/>
            <a:ext cx="4838591" cy="2096267"/>
          </a:xfrm>
          <a:custGeom>
            <a:avLst/>
            <a:gdLst>
              <a:gd name="connsiteX0" fmla="*/ 0 w 4838591"/>
              <a:gd name="connsiteY0" fmla="*/ 1986305 h 2096267"/>
              <a:gd name="connsiteX1" fmla="*/ 380144 w 4838591"/>
              <a:gd name="connsiteY1" fmla="*/ 434907 h 2096267"/>
              <a:gd name="connsiteX2" fmla="*/ 852755 w 4838591"/>
              <a:gd name="connsiteY2" fmla="*/ 75312 h 2096267"/>
              <a:gd name="connsiteX3" fmla="*/ 2137025 w 4838591"/>
              <a:gd name="connsiteY3" fmla="*/ 1667806 h 2096267"/>
              <a:gd name="connsiteX4" fmla="*/ 4520629 w 4838591"/>
              <a:gd name="connsiteY4" fmla="*/ 2047950 h 2096267"/>
              <a:gd name="connsiteX5" fmla="*/ 4746661 w 4838591"/>
              <a:gd name="connsiteY5" fmla="*/ 2078772 h 209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8591" h="2096267">
                <a:moveTo>
                  <a:pt x="0" y="1986305"/>
                </a:moveTo>
                <a:cubicBezTo>
                  <a:pt x="119009" y="1369855"/>
                  <a:pt x="238018" y="753406"/>
                  <a:pt x="380144" y="434907"/>
                </a:cubicBezTo>
                <a:cubicBezTo>
                  <a:pt x="522270" y="116408"/>
                  <a:pt x="559942" y="-130171"/>
                  <a:pt x="852755" y="75312"/>
                </a:cubicBezTo>
                <a:cubicBezTo>
                  <a:pt x="1145569" y="280795"/>
                  <a:pt x="1525713" y="1339033"/>
                  <a:pt x="2137025" y="1667806"/>
                </a:cubicBezTo>
                <a:cubicBezTo>
                  <a:pt x="2748337" y="1996579"/>
                  <a:pt x="4085690" y="1979456"/>
                  <a:pt x="4520629" y="2047950"/>
                </a:cubicBezTo>
                <a:cubicBezTo>
                  <a:pt x="4955568" y="2116444"/>
                  <a:pt x="4851114" y="2097608"/>
                  <a:pt x="4746661" y="2078772"/>
                </a:cubicBezTo>
              </a:path>
            </a:pathLst>
          </a:custGeom>
          <a:noFill/>
          <a:ln w="57150">
            <a:gradFill flip="none" rotWithShape="1">
              <a:gsLst>
                <a:gs pos="22000">
                  <a:srgbClr val="D6CD5A"/>
                </a:gs>
                <a:gs pos="0">
                  <a:schemeClr val="accent1">
                    <a:lumMod val="75000"/>
                  </a:schemeClr>
                </a:gs>
                <a:gs pos="8000">
                  <a:srgbClr val="62CE65"/>
                </a:gs>
                <a:gs pos="12500">
                  <a:srgbClr val="B0D65A"/>
                </a:gs>
                <a:gs pos="34000">
                  <a:srgbClr val="D58F5B"/>
                </a:gs>
                <a:gs pos="45000">
                  <a:srgbClr val="D3765D"/>
                </a:gs>
                <a:gs pos="57000">
                  <a:srgbClr val="D3655D"/>
                </a:gs>
                <a:gs pos="67000">
                  <a:srgbClr val="D25E71"/>
                </a:gs>
                <a:gs pos="76000">
                  <a:srgbClr val="CE6283"/>
                </a:gs>
                <a:gs pos="100000">
                  <a:srgbClr val="CB65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6" name="Gruppo 15"/>
          <p:cNvGrpSpPr/>
          <p:nvPr/>
        </p:nvGrpSpPr>
        <p:grpSpPr>
          <a:xfrm>
            <a:off x="1763306" y="3345475"/>
            <a:ext cx="4318113" cy="507618"/>
            <a:chOff x="949429" y="2927388"/>
            <a:chExt cx="4318113" cy="507618"/>
          </a:xfrm>
        </p:grpSpPr>
        <p:grpSp>
          <p:nvGrpSpPr>
            <p:cNvPr id="8" name="Gruppo 7"/>
            <p:cNvGrpSpPr/>
            <p:nvPr/>
          </p:nvGrpSpPr>
          <p:grpSpPr>
            <a:xfrm>
              <a:off x="949429" y="2927388"/>
              <a:ext cx="2193383" cy="507618"/>
              <a:chOff x="439289" y="2528098"/>
              <a:chExt cx="5146537" cy="1125562"/>
            </a:xfrm>
          </p:grpSpPr>
          <p:sp>
            <p:nvSpPr>
              <p:cNvPr id="7" name="Ovale 6"/>
              <p:cNvSpPr/>
              <p:nvPr/>
            </p:nvSpPr>
            <p:spPr>
              <a:xfrm>
                <a:off x="439289" y="2569141"/>
                <a:ext cx="1081218" cy="1077628"/>
              </a:xfrm>
              <a:prstGeom prst="ellipse">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p:cNvSpPr/>
              <p:nvPr/>
            </p:nvSpPr>
            <p:spPr>
              <a:xfrm>
                <a:off x="1057387" y="2567882"/>
                <a:ext cx="1081218" cy="1077628"/>
              </a:xfrm>
              <a:prstGeom prst="ellipse">
                <a:avLst/>
              </a:prstGeom>
              <a:solidFill>
                <a:srgbClr val="5BAFD5">
                  <a:alpha val="5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Ovale 42"/>
              <p:cNvSpPr/>
              <p:nvPr/>
            </p:nvSpPr>
            <p:spPr>
              <a:xfrm>
                <a:off x="1724002" y="2528098"/>
                <a:ext cx="1080000" cy="1080001"/>
              </a:xfrm>
              <a:prstGeom prst="ellipse">
                <a:avLst/>
              </a:prstGeom>
              <a:solidFill>
                <a:srgbClr val="5CC6D4">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Ovale 45"/>
              <p:cNvSpPr/>
              <p:nvPr/>
            </p:nvSpPr>
            <p:spPr>
              <a:xfrm>
                <a:off x="2341192" y="2561888"/>
                <a:ext cx="1080000" cy="1080000"/>
              </a:xfrm>
              <a:prstGeom prst="ellipse">
                <a:avLst/>
              </a:prstGeom>
              <a:solidFill>
                <a:srgbClr val="5CD492">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Ovale 46"/>
              <p:cNvSpPr/>
              <p:nvPr/>
            </p:nvSpPr>
            <p:spPr>
              <a:xfrm>
                <a:off x="2160203" y="2540535"/>
                <a:ext cx="1080000" cy="1080001"/>
              </a:xfrm>
              <a:prstGeom prst="ellipse">
                <a:avLst/>
              </a:prstGeom>
              <a:solidFill>
                <a:srgbClr val="5CD4C6">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Ovale 44"/>
              <p:cNvSpPr/>
              <p:nvPr/>
            </p:nvSpPr>
            <p:spPr>
              <a:xfrm>
                <a:off x="2579501" y="2550879"/>
                <a:ext cx="1080000" cy="1080000"/>
              </a:xfrm>
              <a:prstGeom prst="ellipse">
                <a:avLst/>
              </a:prstGeom>
              <a:solidFill>
                <a:srgbClr val="62D45C">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e 47"/>
              <p:cNvSpPr/>
              <p:nvPr/>
            </p:nvSpPr>
            <p:spPr>
              <a:xfrm>
                <a:off x="2829573" y="2555154"/>
                <a:ext cx="1080000" cy="1080000"/>
              </a:xfrm>
              <a:prstGeom prst="ellipse">
                <a:avLst/>
              </a:prstGeom>
              <a:solidFill>
                <a:srgbClr val="D6CD5A">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Ovale 50"/>
              <p:cNvSpPr/>
              <p:nvPr/>
            </p:nvSpPr>
            <p:spPr>
              <a:xfrm>
                <a:off x="3206321" y="2558522"/>
                <a:ext cx="1080000" cy="1080000"/>
              </a:xfrm>
              <a:prstGeom prst="ellipse">
                <a:avLst/>
              </a:prstGeom>
              <a:solidFill>
                <a:srgbClr val="D6AA5A">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Ovale 51"/>
              <p:cNvSpPr/>
              <p:nvPr/>
            </p:nvSpPr>
            <p:spPr>
              <a:xfrm>
                <a:off x="3721202" y="2573660"/>
                <a:ext cx="1080000" cy="1080000"/>
              </a:xfrm>
              <a:prstGeom prst="ellipse">
                <a:avLst/>
              </a:prstGeom>
              <a:solidFill>
                <a:srgbClr val="D58F5B">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48"/>
              <p:cNvSpPr/>
              <p:nvPr/>
            </p:nvSpPr>
            <p:spPr>
              <a:xfrm>
                <a:off x="4505826" y="2571341"/>
                <a:ext cx="1080000" cy="1080000"/>
              </a:xfrm>
              <a:prstGeom prst="ellipse">
                <a:avLst/>
              </a:prstGeom>
              <a:solidFill>
                <a:srgbClr val="D3765D">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4" name="Ovale 63"/>
            <p:cNvSpPr/>
            <p:nvPr/>
          </p:nvSpPr>
          <p:spPr>
            <a:xfrm>
              <a:off x="3016927" y="2937662"/>
              <a:ext cx="460281" cy="487070"/>
            </a:xfrm>
            <a:prstGeom prst="ellipse">
              <a:avLst/>
            </a:prstGeom>
            <a:solidFill>
              <a:srgbClr val="D3655D">
                <a:alpha val="733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Ovale 64"/>
            <p:cNvSpPr/>
            <p:nvPr/>
          </p:nvSpPr>
          <p:spPr>
            <a:xfrm>
              <a:off x="3358263" y="2935952"/>
              <a:ext cx="460281" cy="487070"/>
            </a:xfrm>
            <a:prstGeom prst="ellipse">
              <a:avLst/>
            </a:prstGeom>
            <a:solidFill>
              <a:srgbClr val="D25E71">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p:cNvSpPr/>
            <p:nvPr/>
          </p:nvSpPr>
          <p:spPr>
            <a:xfrm>
              <a:off x="3840030" y="2935952"/>
              <a:ext cx="460281" cy="487070"/>
            </a:xfrm>
            <a:prstGeom prst="ellipse">
              <a:avLst/>
            </a:prstGeom>
            <a:solidFill>
              <a:srgbClr val="CE6283">
                <a:alpha val="7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p:nvPr/>
          </p:nvSpPr>
          <p:spPr>
            <a:xfrm>
              <a:off x="4303410" y="2942627"/>
              <a:ext cx="460281" cy="487070"/>
            </a:xfrm>
            <a:prstGeom prst="ellipse">
              <a:avLst/>
            </a:prstGeom>
            <a:solidFill>
              <a:srgbClr val="CD63A2">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4807261" y="2942627"/>
              <a:ext cx="460281" cy="487070"/>
            </a:xfrm>
            <a:prstGeom prst="ellipse">
              <a:avLst/>
            </a:prstGeom>
            <a:solidFill>
              <a:srgbClr val="CB65AE">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9" name="CasellaDiTesto 68"/>
          <p:cNvSpPr txBox="1"/>
          <p:nvPr/>
        </p:nvSpPr>
        <p:spPr>
          <a:xfrm>
            <a:off x="1199921" y="2133133"/>
            <a:ext cx="707578" cy="523220"/>
          </a:xfrm>
          <a:prstGeom prst="rect">
            <a:avLst/>
          </a:prstGeom>
          <a:noFill/>
        </p:spPr>
        <p:txBody>
          <a:bodyPr wrap="square" rtlCol="0">
            <a:spAutoFit/>
          </a:bodyPr>
          <a:lstStyle/>
          <a:p>
            <a:r>
              <a:rPr lang="it-IT" sz="1400" i="1" dirty="0" smtClean="0"/>
              <a:t>Inizio </a:t>
            </a:r>
          </a:p>
          <a:p>
            <a:r>
              <a:rPr lang="it-IT" sz="1400" i="1" dirty="0" smtClean="0"/>
              <a:t>effetto</a:t>
            </a:r>
            <a:endParaRPr lang="it-IT" sz="1400" i="1" dirty="0"/>
          </a:p>
        </p:txBody>
      </p:sp>
      <p:sp>
        <p:nvSpPr>
          <p:cNvPr id="70" name="CasellaDiTesto 69"/>
          <p:cNvSpPr txBox="1"/>
          <p:nvPr/>
        </p:nvSpPr>
        <p:spPr>
          <a:xfrm>
            <a:off x="6272918" y="2190713"/>
            <a:ext cx="938572" cy="523220"/>
          </a:xfrm>
          <a:prstGeom prst="rect">
            <a:avLst/>
          </a:prstGeom>
          <a:noFill/>
        </p:spPr>
        <p:txBody>
          <a:bodyPr wrap="square" rtlCol="0">
            <a:spAutoFit/>
          </a:bodyPr>
          <a:lstStyle>
            <a:defPPr>
              <a:defRPr lang="it-IT"/>
            </a:defPPr>
            <a:lvl1pPr>
              <a:defRPr sz="1100" i="1"/>
            </a:lvl1pPr>
          </a:lstStyle>
          <a:p>
            <a:r>
              <a:rPr lang="it-IT" sz="1400" dirty="0" smtClean="0"/>
              <a:t>Fine </a:t>
            </a:r>
          </a:p>
          <a:p>
            <a:r>
              <a:rPr lang="it-IT" sz="1400" dirty="0" smtClean="0"/>
              <a:t>effetto</a:t>
            </a:r>
            <a:endParaRPr lang="it-IT" sz="1400" dirty="0"/>
          </a:p>
        </p:txBody>
      </p:sp>
      <p:sp>
        <p:nvSpPr>
          <p:cNvPr id="75" name="Titolo 1"/>
          <p:cNvSpPr txBox="1">
            <a:spLocks/>
          </p:cNvSpPr>
          <p:nvPr/>
        </p:nvSpPr>
        <p:spPr>
          <a:xfrm>
            <a:off x="2503836" y="424706"/>
            <a:ext cx="4760421" cy="1429337"/>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ctr"/>
            <a:r>
              <a:rPr lang="it-IT" sz="4000" b="1" dirty="0" smtClean="0">
                <a:ln>
                  <a:solidFill>
                    <a:srgbClr val="24B1D2"/>
                  </a:solidFill>
                </a:ln>
                <a:solidFill>
                  <a:srgbClr val="24B1D2"/>
                </a:solidFill>
              </a:rPr>
              <a:t>INSULINE </a:t>
            </a:r>
            <a:br>
              <a:rPr lang="it-IT" sz="4000" b="1" dirty="0" smtClean="0">
                <a:ln>
                  <a:solidFill>
                    <a:srgbClr val="24B1D2"/>
                  </a:solidFill>
                </a:ln>
                <a:solidFill>
                  <a:srgbClr val="24B1D2"/>
                </a:solidFill>
              </a:rPr>
            </a:br>
            <a:r>
              <a:rPr lang="it-IT" sz="4000" b="1" dirty="0" smtClean="0">
                <a:ln>
                  <a:solidFill>
                    <a:srgbClr val="24B1D2"/>
                  </a:solidFill>
                </a:ln>
                <a:solidFill>
                  <a:srgbClr val="24B1D2"/>
                </a:solidFill>
              </a:rPr>
              <a:t>RAPIDE</a:t>
            </a:r>
            <a:endParaRPr lang="it-IT" sz="4000" b="1" dirty="0">
              <a:ln>
                <a:solidFill>
                  <a:srgbClr val="24B1D2"/>
                </a:solidFill>
              </a:ln>
              <a:solidFill>
                <a:srgbClr val="24B1D2"/>
              </a:solidFill>
            </a:endParaRPr>
          </a:p>
        </p:txBody>
      </p:sp>
      <p:sp>
        <p:nvSpPr>
          <p:cNvPr id="76" name="Gallone 75"/>
          <p:cNvSpPr/>
          <p:nvPr/>
        </p:nvSpPr>
        <p:spPr>
          <a:xfrm>
            <a:off x="6648814" y="2731470"/>
            <a:ext cx="168837" cy="242657"/>
          </a:xfrm>
          <a:prstGeom prst="chevron">
            <a:avLst/>
          </a:prstGeom>
          <a:solidFill>
            <a:srgbClr val="926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 name="CasellaDiTesto 18"/>
          <p:cNvSpPr txBox="1"/>
          <p:nvPr/>
        </p:nvSpPr>
        <p:spPr>
          <a:xfrm>
            <a:off x="2170250" y="2954958"/>
            <a:ext cx="3397032" cy="338554"/>
          </a:xfrm>
          <a:prstGeom prst="rect">
            <a:avLst/>
          </a:prstGeom>
          <a:noFill/>
        </p:spPr>
        <p:txBody>
          <a:bodyPr wrap="square" rtlCol="0">
            <a:spAutoFit/>
          </a:bodyPr>
          <a:lstStyle/>
          <a:p>
            <a:pPr algn="ctr"/>
            <a:r>
              <a:rPr lang="it-IT" sz="1600" b="1" i="1" dirty="0" smtClean="0">
                <a:latin typeface="+mj-lt"/>
              </a:rPr>
              <a:t>Azione delle insuline rapide</a:t>
            </a:r>
            <a:endParaRPr lang="it-IT" sz="1600" b="1" i="1" dirty="0">
              <a:latin typeface="+mj-lt"/>
            </a:endParaRPr>
          </a:p>
        </p:txBody>
      </p:sp>
      <p:graphicFrame>
        <p:nvGraphicFramePr>
          <p:cNvPr id="2" name="Tabella 1"/>
          <p:cNvGraphicFramePr>
            <a:graphicFrameLocks noGrp="1"/>
          </p:cNvGraphicFramePr>
          <p:nvPr>
            <p:extLst>
              <p:ext uri="{D42A27DB-BD31-4B8C-83A1-F6EECF244321}">
                <p14:modId xmlns:p14="http://schemas.microsoft.com/office/powerpoint/2010/main" val="3066911827"/>
              </p:ext>
            </p:extLst>
          </p:nvPr>
        </p:nvGraphicFramePr>
        <p:xfrm>
          <a:off x="438729" y="4262062"/>
          <a:ext cx="6772761" cy="6041063"/>
        </p:xfrm>
        <a:graphic>
          <a:graphicData uri="http://schemas.openxmlformats.org/drawingml/2006/table">
            <a:tbl>
              <a:tblPr firstRow="1" bandRow="1">
                <a:tableStyleId>{5C22544A-7EE6-4342-B048-85BDC9FD1C3A}</a:tableStyleId>
              </a:tblPr>
              <a:tblGrid>
                <a:gridCol w="1370300"/>
                <a:gridCol w="5402461"/>
              </a:tblGrid>
              <a:tr h="438275">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it-IT" b="1" i="0" dirty="0" smtClean="0">
                          <a:solidFill>
                            <a:schemeClr val="tx1"/>
                          </a:solidFill>
                        </a:rPr>
                        <a:t>QUALI SONO?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it-IT" sz="1600" i="1" dirty="0" smtClean="0">
                          <a:solidFill>
                            <a:schemeClr val="tx1"/>
                          </a:solidFill>
                        </a:rPr>
                        <a:t>HUMALOG, APIDRA, NOVORAPID, LISPRO SANOFI, FIASP, ASPART SANOFI.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315452">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it-IT" b="1" i="0" dirty="0" smtClean="0"/>
                        <a:t>COME SI PRESENTANO?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it-IT" sz="1600" i="0" dirty="0" smtClean="0">
                          <a:solidFill>
                            <a:schemeClr val="tx1"/>
                          </a:solidFill>
                        </a:rPr>
                        <a:t>Si presentano come penne </a:t>
                      </a:r>
                      <a:r>
                        <a:rPr lang="it-IT" sz="1600" i="0" dirty="0" err="1" smtClean="0">
                          <a:solidFill>
                            <a:schemeClr val="tx1"/>
                          </a:solidFill>
                        </a:rPr>
                        <a:t>pre-riepite</a:t>
                      </a:r>
                      <a:r>
                        <a:rPr lang="it-IT" sz="1600" i="0" dirty="0" smtClean="0">
                          <a:solidFill>
                            <a:schemeClr val="tx1"/>
                          </a:solidFill>
                        </a:rPr>
                        <a:t> di insulina rapida.  Ogni penna contiene un numero ben definito di unità. Quando sono state consumate tutte le unità di insulina di una penna  questa va  sostituita completamente con una nuova.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122947">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it-IT" b="1" i="0" dirty="0" smtClean="0"/>
                        <a:t>QUANDO VANNO INIETTATE?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just"/>
                      <a:r>
                        <a:rPr lang="it-IT" sz="1600" i="0" dirty="0" smtClean="0">
                          <a:solidFill>
                            <a:schemeClr val="tx1"/>
                          </a:solidFill>
                        </a:rPr>
                        <a:t>Vanno iniettate subito prima dei pasti (NON PIU’ DI 15 MIN PRIMA) o secondo le indicazioni mediche.</a:t>
                      </a:r>
                      <a:r>
                        <a:rPr lang="it-IT" sz="1600" i="1" u="sng" dirty="0" smtClean="0">
                          <a:solidFill>
                            <a:schemeClr val="tx1"/>
                          </a:solidFill>
                        </a:rPr>
                        <a:t> La FIASP può essere iniettata subito prima,</a:t>
                      </a:r>
                      <a:r>
                        <a:rPr lang="it-IT" sz="1600" i="1" u="sng" baseline="0" dirty="0" smtClean="0">
                          <a:solidFill>
                            <a:schemeClr val="tx1"/>
                          </a:solidFill>
                        </a:rPr>
                        <a:t> </a:t>
                      </a:r>
                      <a:r>
                        <a:rPr lang="it-IT" sz="1600" i="1" u="sng" dirty="0" smtClean="0">
                          <a:solidFill>
                            <a:schemeClr val="tx1"/>
                          </a:solidFill>
                        </a:rPr>
                        <a:t>durante o dopo il pasto.</a:t>
                      </a:r>
                      <a:endParaRPr lang="it-IT" i="1" u="sng"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411705">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it-IT" b="1" i="0" dirty="0" smtClean="0"/>
                        <a:t>CON CHE TEMPI?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it-IT" sz="1600" i="0" dirty="0" smtClean="0">
                          <a:solidFill>
                            <a:schemeClr val="tx1"/>
                          </a:solidFill>
                        </a:rPr>
                        <a:t>Cominciano ad agire in meno di 15 minuti dall’iniezione e raggiungono il picco nel sangue tra 30 </a:t>
                      </a:r>
                      <a:r>
                        <a:rPr lang="it-IT" sz="1600" i="0" dirty="0" err="1" smtClean="0">
                          <a:solidFill>
                            <a:schemeClr val="tx1"/>
                          </a:solidFill>
                        </a:rPr>
                        <a:t>min</a:t>
                      </a:r>
                      <a:r>
                        <a:rPr lang="it-IT" sz="1600" i="0" dirty="0" smtClean="0">
                          <a:solidFill>
                            <a:schemeClr val="tx1"/>
                          </a:solidFill>
                        </a:rPr>
                        <a:t> e 1 h dall’iniezione con una conseguente riduzione progressiva della loro concentrazione. Rimangono in circolo al massimo fino a 5 ore.</a:t>
                      </a:r>
                    </a:p>
                    <a:p>
                      <a:pPr marL="0" marR="0" lvl="0" indent="0" algn="just" defTabSz="755934" rtl="0" eaLnBrk="1" fontAlgn="auto" latinLnBrk="0" hangingPunct="1">
                        <a:lnSpc>
                          <a:spcPct val="100000"/>
                        </a:lnSpc>
                        <a:spcBef>
                          <a:spcPts val="0"/>
                        </a:spcBef>
                        <a:spcAft>
                          <a:spcPts val="0"/>
                        </a:spcAft>
                        <a:buClrTx/>
                        <a:buSzTx/>
                        <a:buFontTx/>
                        <a:buNone/>
                        <a:tabLst/>
                        <a:defRPr/>
                      </a:pPr>
                      <a:r>
                        <a:rPr lang="it-IT" sz="1600" i="1" u="sng" dirty="0" smtClean="0">
                          <a:solidFill>
                            <a:schemeClr val="tx1"/>
                          </a:solidFill>
                        </a:rPr>
                        <a:t>FIASP</a:t>
                      </a:r>
                      <a:r>
                        <a:rPr lang="it-IT" sz="1600" i="1" u="sng" baseline="0" dirty="0" smtClean="0">
                          <a:solidFill>
                            <a:schemeClr val="tx1"/>
                          </a:solidFill>
                        </a:rPr>
                        <a:t> ha un’azione molto più rapida.</a:t>
                      </a:r>
                      <a:r>
                        <a:rPr lang="it-IT" sz="1600" i="1" u="sng" dirty="0" smtClean="0">
                          <a:solidFill>
                            <a:schemeClr val="tx1"/>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611839">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it-IT" b="1" i="0" dirty="0" smtClean="0"/>
                        <a:t>COME POSSONO ESSERE INIETTATE?</a:t>
                      </a:r>
                    </a:p>
                    <a:p>
                      <a:pPr algn="r"/>
                      <a:endParaRPr lang="it-IT" b="1"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it-IT" sz="1600" i="0" dirty="0" smtClean="0">
                          <a:solidFill>
                            <a:schemeClr val="tx1"/>
                          </a:solidFill>
                        </a:rPr>
                        <a:t>Vanno iniettate nel tessuto adiposo sottocutaneo come da istruzioni a </a:t>
                      </a:r>
                      <a:r>
                        <a:rPr lang="it-IT" sz="1600" b="0" dirty="0" err="1" smtClean="0">
                          <a:solidFill>
                            <a:schemeClr val="tx1"/>
                          </a:solidFill>
                        </a:rPr>
                        <a:t>a</a:t>
                      </a:r>
                      <a:r>
                        <a:rPr lang="it-IT" sz="1600" b="0" dirty="0" smtClean="0">
                          <a:solidFill>
                            <a:schemeClr val="tx1"/>
                          </a:solidFill>
                        </a:rPr>
                        <a:t> </a:t>
                      </a:r>
                      <a:r>
                        <a:rPr lang="it-IT" sz="1600" b="0" dirty="0" err="1" smtClean="0">
                          <a:solidFill>
                            <a:schemeClr val="tx1"/>
                          </a:solidFill>
                          <a:effectLst/>
                        </a:rPr>
                        <a:t>pag</a:t>
                      </a:r>
                      <a:r>
                        <a:rPr lang="it-IT" sz="1600" b="0" dirty="0" smtClean="0">
                          <a:solidFill>
                            <a:schemeClr val="tx1"/>
                          </a:solidFill>
                          <a:effectLst/>
                        </a:rPr>
                        <a:t> 7 </a:t>
                      </a:r>
                      <a:r>
                        <a:rPr lang="it-IT" sz="1600" b="0" dirty="0" smtClean="0">
                          <a:solidFill>
                            <a:schemeClr val="tx1"/>
                          </a:solidFill>
                        </a:rPr>
                        <a:t>, il sito di iniezione può essere scelto tra le diverse zone individuate a </a:t>
                      </a:r>
                      <a:r>
                        <a:rPr lang="it-IT" sz="1600" b="0" dirty="0" err="1" smtClean="0">
                          <a:solidFill>
                            <a:schemeClr val="tx1"/>
                          </a:solidFill>
                        </a:rPr>
                        <a:t>pag</a:t>
                      </a:r>
                      <a:r>
                        <a:rPr lang="it-IT" sz="1600" b="0" dirty="0" smtClean="0">
                          <a:solidFill>
                            <a:schemeClr val="tx1"/>
                          </a:solidFill>
                        </a:rPr>
                        <a:t> 8</a:t>
                      </a:r>
                      <a:r>
                        <a:rPr lang="it-IT" sz="1600" b="0" dirty="0" smtClean="0">
                          <a:solidFill>
                            <a:srgbClr val="FF0000"/>
                          </a:solidFill>
                        </a:rPr>
                        <a:t> </a:t>
                      </a:r>
                      <a:r>
                        <a:rPr lang="it-IT" sz="1600" i="0" dirty="0" smtClean="0">
                          <a:solidFill>
                            <a:schemeClr val="tx1"/>
                          </a:solidFill>
                        </a:rPr>
                        <a:t>cambiando i punti di iniezione di volta in volta.</a:t>
                      </a:r>
                    </a:p>
                    <a:p>
                      <a:pPr algn="just"/>
                      <a:endParaRPr lang="it-IT"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29" name="CasellaDiTesto 28"/>
          <p:cNvSpPr txBox="1"/>
          <p:nvPr/>
        </p:nvSpPr>
        <p:spPr>
          <a:xfrm>
            <a:off x="288211" y="10206216"/>
            <a:ext cx="1899044" cy="261610"/>
          </a:xfrm>
          <a:prstGeom prst="rect">
            <a:avLst/>
          </a:prstGeom>
          <a:noFill/>
        </p:spPr>
        <p:txBody>
          <a:bodyPr wrap="square" rtlCol="0">
            <a:spAutoFit/>
          </a:bodyPr>
          <a:lstStyle/>
          <a:p>
            <a:r>
              <a:rPr lang="it-IT" sz="1050" dirty="0" err="1" smtClean="0">
                <a:solidFill>
                  <a:schemeClr val="tx1">
                    <a:lumMod val="50000"/>
                    <a:lumOff val="50000"/>
                  </a:schemeClr>
                </a:solidFill>
              </a:rPr>
              <a:t>Pag</a:t>
            </a:r>
            <a:r>
              <a:rPr lang="it-IT" sz="1050" dirty="0" smtClean="0">
                <a:solidFill>
                  <a:schemeClr val="tx1">
                    <a:lumMod val="50000"/>
                    <a:lumOff val="50000"/>
                  </a:schemeClr>
                </a:solidFill>
              </a:rPr>
              <a:t> 4 di 16</a:t>
            </a:r>
            <a:endParaRPr lang="it-IT" sz="1050" dirty="0">
              <a:solidFill>
                <a:schemeClr val="tx1">
                  <a:lumMod val="50000"/>
                  <a:lumOff val="50000"/>
                </a:schemeClr>
              </a:solidFill>
            </a:endParaRPr>
          </a:p>
        </p:txBody>
      </p:sp>
      <p:sp>
        <p:nvSpPr>
          <p:cNvPr id="30" name="CasellaDiTesto 29"/>
          <p:cNvSpPr txBox="1"/>
          <p:nvPr/>
        </p:nvSpPr>
        <p:spPr>
          <a:xfrm>
            <a:off x="2270672" y="10198210"/>
            <a:ext cx="2962501" cy="261610"/>
          </a:xfrm>
          <a:prstGeom prst="rect">
            <a:avLst/>
          </a:prstGeom>
          <a:noFill/>
        </p:spPr>
        <p:txBody>
          <a:bodyPr wrap="square" rtlCol="0">
            <a:spAutoFit/>
          </a:bodyPr>
          <a:lstStyle/>
          <a:p>
            <a:pPr algn="ctr"/>
            <a:r>
              <a:rPr lang="it-IT" sz="1100" dirty="0" err="1">
                <a:solidFill>
                  <a:schemeClr val="tx1">
                    <a:lumMod val="50000"/>
                    <a:lumOff val="50000"/>
                  </a:schemeClr>
                </a:solidFill>
              </a:rPr>
              <a:t>Rev</a:t>
            </a:r>
            <a:r>
              <a:rPr lang="it-IT" sz="1100" dirty="0">
                <a:solidFill>
                  <a:schemeClr val="tx1">
                    <a:lumMod val="50000"/>
                    <a:lumOff val="50000"/>
                  </a:schemeClr>
                </a:solidFill>
              </a:rPr>
              <a:t> 1 </a:t>
            </a:r>
            <a:r>
              <a:rPr lang="it-IT" sz="1100" dirty="0" smtClean="0">
                <a:solidFill>
                  <a:schemeClr val="tx1">
                    <a:lumMod val="50000"/>
                    <a:lumOff val="50000"/>
                  </a:schemeClr>
                </a:solidFill>
              </a:rPr>
              <a:t>30/06/2022 – </a:t>
            </a:r>
            <a:r>
              <a:rPr lang="it-IT" sz="1100" dirty="0">
                <a:solidFill>
                  <a:schemeClr val="tx1">
                    <a:lumMod val="50000"/>
                    <a:lumOff val="50000"/>
                  </a:schemeClr>
                </a:solidFill>
              </a:rPr>
              <a:t>Opuscolo informativo</a:t>
            </a:r>
          </a:p>
        </p:txBody>
      </p:sp>
      <p:pic>
        <p:nvPicPr>
          <p:cNvPr id="31" name="Immagine 30" descr="E:\educazione diabetico\logo.png"/>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96790" y="10102559"/>
            <a:ext cx="881758" cy="389156"/>
          </a:xfrm>
          <a:prstGeom prst="rect">
            <a:avLst/>
          </a:prstGeom>
          <a:noFill/>
          <a:ln>
            <a:noFill/>
          </a:ln>
        </p:spPr>
      </p:pic>
    </p:spTree>
    <p:extLst>
      <p:ext uri="{BB962C8B-B14F-4D97-AF65-F5344CB8AC3E}">
        <p14:creationId xmlns:p14="http://schemas.microsoft.com/office/powerpoint/2010/main" val="2039939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ttangolo 78"/>
          <p:cNvSpPr/>
          <p:nvPr/>
        </p:nvSpPr>
        <p:spPr>
          <a:xfrm>
            <a:off x="-83767" y="3967575"/>
            <a:ext cx="7789668" cy="7107710"/>
          </a:xfrm>
          <a:prstGeom prst="rect">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9" name="Immagine 38" descr="E:\educazione diabetico\logo.png"/>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4285" y="10102559"/>
            <a:ext cx="881758" cy="389156"/>
          </a:xfrm>
          <a:prstGeom prst="rect">
            <a:avLst/>
          </a:prstGeom>
          <a:noFill/>
          <a:ln>
            <a:noFill/>
          </a:ln>
        </p:spPr>
      </p:pic>
      <p:sp>
        <p:nvSpPr>
          <p:cNvPr id="80" name="CasellaDiTesto 79"/>
          <p:cNvSpPr txBox="1"/>
          <p:nvPr/>
        </p:nvSpPr>
        <p:spPr>
          <a:xfrm>
            <a:off x="2170250" y="2954958"/>
            <a:ext cx="3397032" cy="338554"/>
          </a:xfrm>
          <a:prstGeom prst="rect">
            <a:avLst/>
          </a:prstGeom>
          <a:noFill/>
        </p:spPr>
        <p:txBody>
          <a:bodyPr wrap="square" rtlCol="0">
            <a:spAutoFit/>
          </a:bodyPr>
          <a:lstStyle/>
          <a:p>
            <a:pPr algn="ctr"/>
            <a:r>
              <a:rPr lang="it-IT" sz="1600" b="1" i="1" dirty="0" smtClean="0">
                <a:latin typeface="+mj-lt"/>
              </a:rPr>
              <a:t>Azione delle insuline lente.</a:t>
            </a:r>
            <a:endParaRPr lang="it-IT" sz="1600" b="1" i="1" dirty="0">
              <a:latin typeface="+mj-lt"/>
            </a:endParaRPr>
          </a:p>
        </p:txBody>
      </p:sp>
      <p:sp>
        <p:nvSpPr>
          <p:cNvPr id="7" name="Figura a mano libera 6"/>
          <p:cNvSpPr/>
          <p:nvPr/>
        </p:nvSpPr>
        <p:spPr>
          <a:xfrm>
            <a:off x="597240" y="2628134"/>
            <a:ext cx="6163156" cy="167102"/>
          </a:xfrm>
          <a:custGeom>
            <a:avLst/>
            <a:gdLst>
              <a:gd name="connsiteX0" fmla="*/ 0 w 5989834"/>
              <a:gd name="connsiteY0" fmla="*/ 184935 h 184935"/>
              <a:gd name="connsiteX1" fmla="*/ 1058239 w 5989834"/>
              <a:gd name="connsiteY1" fmla="*/ 0 h 184935"/>
              <a:gd name="connsiteX2" fmla="*/ 5435030 w 5989834"/>
              <a:gd name="connsiteY2" fmla="*/ 92468 h 184935"/>
              <a:gd name="connsiteX3" fmla="*/ 5989834 w 5989834"/>
              <a:gd name="connsiteY3" fmla="*/ 102742 h 184935"/>
            </a:gdLst>
            <a:ahLst/>
            <a:cxnLst>
              <a:cxn ang="0">
                <a:pos x="connsiteX0" y="connsiteY0"/>
              </a:cxn>
              <a:cxn ang="0">
                <a:pos x="connsiteX1" y="connsiteY1"/>
              </a:cxn>
              <a:cxn ang="0">
                <a:pos x="connsiteX2" y="connsiteY2"/>
              </a:cxn>
              <a:cxn ang="0">
                <a:pos x="connsiteX3" y="connsiteY3"/>
              </a:cxn>
            </a:cxnLst>
            <a:rect l="l" t="t" r="r" b="b"/>
            <a:pathLst>
              <a:path w="5989834" h="184935">
                <a:moveTo>
                  <a:pt x="0" y="184935"/>
                </a:moveTo>
                <a:cubicBezTo>
                  <a:pt x="76200" y="100173"/>
                  <a:pt x="1058239" y="0"/>
                  <a:pt x="1058239" y="0"/>
                </a:cubicBezTo>
                <a:lnTo>
                  <a:pt x="5435030" y="92468"/>
                </a:lnTo>
                <a:lnTo>
                  <a:pt x="5989834" y="102742"/>
                </a:lnTo>
              </a:path>
            </a:pathLst>
          </a:custGeom>
          <a:noFill/>
          <a:ln w="57150">
            <a:gradFill flip="none" rotWithShape="1">
              <a:gsLst>
                <a:gs pos="49000">
                  <a:srgbClr val="D6CD5A"/>
                </a:gs>
                <a:gs pos="0">
                  <a:schemeClr val="accent1">
                    <a:lumMod val="75000"/>
                  </a:schemeClr>
                </a:gs>
                <a:gs pos="17000">
                  <a:schemeClr val="accent1">
                    <a:lumMod val="60000"/>
                    <a:lumOff val="40000"/>
                  </a:schemeClr>
                </a:gs>
                <a:gs pos="30000">
                  <a:srgbClr val="62CE65"/>
                </a:gs>
                <a:gs pos="38000">
                  <a:srgbClr val="B0D65A"/>
                </a:gs>
                <a:gs pos="62000">
                  <a:srgbClr val="D58F5B"/>
                </a:gs>
                <a:gs pos="80000">
                  <a:srgbClr val="D3655D"/>
                </a:gs>
                <a:gs pos="86000">
                  <a:srgbClr val="D25E71"/>
                </a:gs>
                <a:gs pos="90000">
                  <a:srgbClr val="CE6283"/>
                </a:gs>
                <a:gs pos="100000">
                  <a:srgbClr val="CB65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8" name="Gruppo 57"/>
          <p:cNvGrpSpPr/>
          <p:nvPr/>
        </p:nvGrpSpPr>
        <p:grpSpPr>
          <a:xfrm>
            <a:off x="562401" y="3374821"/>
            <a:ext cx="6013347" cy="504663"/>
            <a:chOff x="-375934" y="2935952"/>
            <a:chExt cx="6013347" cy="504663"/>
          </a:xfrm>
        </p:grpSpPr>
        <p:grpSp>
          <p:nvGrpSpPr>
            <p:cNvPr id="59" name="Gruppo 58"/>
            <p:cNvGrpSpPr/>
            <p:nvPr/>
          </p:nvGrpSpPr>
          <p:grpSpPr>
            <a:xfrm>
              <a:off x="-375934" y="2937662"/>
              <a:ext cx="4001627" cy="502953"/>
              <a:chOff x="-2670537" y="2550879"/>
              <a:chExt cx="9389389" cy="1115218"/>
            </a:xfrm>
          </p:grpSpPr>
          <p:sp>
            <p:nvSpPr>
              <p:cNvPr id="65" name="Ovale 64"/>
              <p:cNvSpPr/>
              <p:nvPr/>
            </p:nvSpPr>
            <p:spPr>
              <a:xfrm>
                <a:off x="-2670537" y="2569141"/>
                <a:ext cx="1081218" cy="1077628"/>
              </a:xfrm>
              <a:prstGeom prst="ellipse">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p:cNvSpPr/>
              <p:nvPr/>
            </p:nvSpPr>
            <p:spPr>
              <a:xfrm>
                <a:off x="-1739045" y="2567882"/>
                <a:ext cx="1081218" cy="1077628"/>
              </a:xfrm>
              <a:prstGeom prst="ellipse">
                <a:avLst/>
              </a:prstGeom>
              <a:solidFill>
                <a:srgbClr val="5BAFD5">
                  <a:alpha val="5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p:nvPr/>
            </p:nvSpPr>
            <p:spPr>
              <a:xfrm>
                <a:off x="-831359" y="2550879"/>
                <a:ext cx="1080000" cy="1080000"/>
              </a:xfrm>
              <a:prstGeom prst="ellipse">
                <a:avLst/>
              </a:prstGeom>
              <a:solidFill>
                <a:srgbClr val="5CC6D4">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a:off x="62880" y="2586097"/>
                <a:ext cx="1080000" cy="1080000"/>
              </a:xfrm>
              <a:prstGeom prst="ellipse">
                <a:avLst/>
              </a:prstGeom>
              <a:solidFill>
                <a:srgbClr val="5CD4C6">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967084" y="2584669"/>
                <a:ext cx="1080000" cy="1080000"/>
              </a:xfrm>
              <a:prstGeom prst="ellipse">
                <a:avLst/>
              </a:prstGeom>
              <a:solidFill>
                <a:srgbClr val="5CD492">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Ovale 69"/>
              <p:cNvSpPr/>
              <p:nvPr/>
            </p:nvSpPr>
            <p:spPr>
              <a:xfrm>
                <a:off x="1904501" y="2573660"/>
                <a:ext cx="1080000" cy="1080000"/>
              </a:xfrm>
              <a:prstGeom prst="ellipse">
                <a:avLst/>
              </a:prstGeom>
              <a:solidFill>
                <a:srgbClr val="62D45C">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Ovale 70"/>
              <p:cNvSpPr/>
              <p:nvPr/>
            </p:nvSpPr>
            <p:spPr>
              <a:xfrm>
                <a:off x="2829573" y="2555154"/>
                <a:ext cx="1080000" cy="1080000"/>
              </a:xfrm>
              <a:prstGeom prst="ellipse">
                <a:avLst/>
              </a:prstGeom>
              <a:solidFill>
                <a:srgbClr val="D6CD5A">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Ovale 71"/>
              <p:cNvSpPr/>
              <p:nvPr/>
            </p:nvSpPr>
            <p:spPr>
              <a:xfrm>
                <a:off x="3784883" y="2558522"/>
                <a:ext cx="1080000" cy="1080000"/>
              </a:xfrm>
              <a:prstGeom prst="ellipse">
                <a:avLst/>
              </a:prstGeom>
              <a:solidFill>
                <a:srgbClr val="D6AA5A">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Ovale 72"/>
              <p:cNvSpPr/>
              <p:nvPr/>
            </p:nvSpPr>
            <p:spPr>
              <a:xfrm>
                <a:off x="4709594" y="2573660"/>
                <a:ext cx="1080000" cy="1080000"/>
              </a:xfrm>
              <a:prstGeom prst="ellipse">
                <a:avLst/>
              </a:prstGeom>
              <a:solidFill>
                <a:srgbClr val="D58F5B">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Ovale 73"/>
              <p:cNvSpPr/>
              <p:nvPr/>
            </p:nvSpPr>
            <p:spPr>
              <a:xfrm>
                <a:off x="5638852" y="2571341"/>
                <a:ext cx="1080000" cy="1080000"/>
              </a:xfrm>
              <a:prstGeom prst="ellipse">
                <a:avLst/>
              </a:prstGeom>
              <a:solidFill>
                <a:srgbClr val="D3765D">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0" name="Ovale 59"/>
            <p:cNvSpPr/>
            <p:nvPr/>
          </p:nvSpPr>
          <p:spPr>
            <a:xfrm>
              <a:off x="3571729" y="2937662"/>
              <a:ext cx="460281" cy="487070"/>
            </a:xfrm>
            <a:prstGeom prst="ellipse">
              <a:avLst/>
            </a:prstGeom>
            <a:solidFill>
              <a:srgbClr val="D3655D">
                <a:alpha val="733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Ovale 60"/>
            <p:cNvSpPr/>
            <p:nvPr/>
          </p:nvSpPr>
          <p:spPr>
            <a:xfrm>
              <a:off x="3974712" y="2935952"/>
              <a:ext cx="460281" cy="487070"/>
            </a:xfrm>
            <a:prstGeom prst="ellipse">
              <a:avLst/>
            </a:prstGeom>
            <a:solidFill>
              <a:srgbClr val="D25E71">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4364014" y="2935952"/>
              <a:ext cx="460281" cy="487070"/>
            </a:xfrm>
            <a:prstGeom prst="ellipse">
              <a:avLst/>
            </a:prstGeom>
            <a:solidFill>
              <a:srgbClr val="CE6283">
                <a:alpha val="7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a:off x="4765749" y="2942627"/>
              <a:ext cx="460281" cy="487070"/>
            </a:xfrm>
            <a:prstGeom prst="ellipse">
              <a:avLst/>
            </a:prstGeom>
            <a:solidFill>
              <a:srgbClr val="CD63A2">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Ovale 63"/>
            <p:cNvSpPr/>
            <p:nvPr/>
          </p:nvSpPr>
          <p:spPr>
            <a:xfrm>
              <a:off x="5177132" y="2942627"/>
              <a:ext cx="460281" cy="487070"/>
            </a:xfrm>
            <a:prstGeom prst="ellipse">
              <a:avLst/>
            </a:prstGeom>
            <a:solidFill>
              <a:srgbClr val="CC64CE">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5" name="Ovale 74"/>
          <p:cNvSpPr/>
          <p:nvPr/>
        </p:nvSpPr>
        <p:spPr>
          <a:xfrm>
            <a:off x="6514445" y="3379785"/>
            <a:ext cx="460281" cy="487070"/>
          </a:xfrm>
          <a:prstGeom prst="ellipse">
            <a:avLst/>
          </a:prstGeom>
          <a:solidFill>
            <a:srgbClr val="A466CA">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269621" y="2122236"/>
            <a:ext cx="1432983" cy="307777"/>
          </a:xfrm>
          <a:prstGeom prst="rect">
            <a:avLst/>
          </a:prstGeom>
          <a:noFill/>
        </p:spPr>
        <p:txBody>
          <a:bodyPr wrap="square" rtlCol="0">
            <a:spAutoFit/>
          </a:bodyPr>
          <a:lstStyle/>
          <a:p>
            <a:r>
              <a:rPr lang="it-IT" sz="1400" i="1" dirty="0" smtClean="0"/>
              <a:t>Inizio effetto</a:t>
            </a:r>
            <a:endParaRPr lang="it-IT" sz="1400" i="1" dirty="0"/>
          </a:p>
        </p:txBody>
      </p:sp>
      <p:sp>
        <p:nvSpPr>
          <p:cNvPr id="76" name="CasellaDiTesto 75"/>
          <p:cNvSpPr txBox="1"/>
          <p:nvPr/>
        </p:nvSpPr>
        <p:spPr>
          <a:xfrm>
            <a:off x="5883295" y="2215720"/>
            <a:ext cx="1432983" cy="307777"/>
          </a:xfrm>
          <a:prstGeom prst="rect">
            <a:avLst/>
          </a:prstGeom>
          <a:noFill/>
        </p:spPr>
        <p:txBody>
          <a:bodyPr wrap="square" rtlCol="0">
            <a:spAutoFit/>
          </a:bodyPr>
          <a:lstStyle>
            <a:defPPr>
              <a:defRPr lang="it-IT"/>
            </a:defPPr>
            <a:lvl1pPr>
              <a:defRPr sz="1100" i="1"/>
            </a:lvl1pPr>
          </a:lstStyle>
          <a:p>
            <a:r>
              <a:rPr lang="it-IT" sz="1400" dirty="0" smtClean="0"/>
              <a:t>Fine </a:t>
            </a:r>
            <a:r>
              <a:rPr lang="it-IT" sz="1400" dirty="0"/>
              <a:t>effetto</a:t>
            </a:r>
          </a:p>
        </p:txBody>
      </p:sp>
      <p:sp>
        <p:nvSpPr>
          <p:cNvPr id="77" name="Titolo 1"/>
          <p:cNvSpPr>
            <a:spLocks noGrp="1"/>
          </p:cNvSpPr>
          <p:nvPr>
            <p:ph type="title"/>
          </p:nvPr>
        </p:nvSpPr>
        <p:spPr>
          <a:xfrm>
            <a:off x="134565" y="536554"/>
            <a:ext cx="4760421" cy="1429337"/>
          </a:xfrm>
        </p:spPr>
        <p:txBody>
          <a:bodyPr vert="horz" lIns="91440" tIns="45720" rIns="91440" bIns="45720" rtlCol="0" anchor="ctr">
            <a:normAutofit/>
          </a:bodyPr>
          <a:lstStyle/>
          <a:p>
            <a:pPr algn="ctr"/>
            <a:r>
              <a:rPr lang="it-IT" sz="4000" b="1" dirty="0">
                <a:ln>
                  <a:solidFill>
                    <a:srgbClr val="24B1D2"/>
                  </a:solidFill>
                </a:ln>
                <a:solidFill>
                  <a:srgbClr val="24B1D2"/>
                </a:solidFill>
              </a:rPr>
              <a:t>INSULINE </a:t>
            </a:r>
            <a:br>
              <a:rPr lang="it-IT" sz="4000" b="1" dirty="0">
                <a:ln>
                  <a:solidFill>
                    <a:srgbClr val="24B1D2"/>
                  </a:solidFill>
                </a:ln>
                <a:solidFill>
                  <a:srgbClr val="24B1D2"/>
                </a:solidFill>
              </a:rPr>
            </a:br>
            <a:r>
              <a:rPr lang="it-IT" sz="4000" b="1" dirty="0">
                <a:ln>
                  <a:solidFill>
                    <a:srgbClr val="24B1D2"/>
                  </a:solidFill>
                </a:ln>
                <a:solidFill>
                  <a:srgbClr val="24B1D2"/>
                </a:solidFill>
              </a:rPr>
              <a:t>LENTE</a:t>
            </a:r>
          </a:p>
        </p:txBody>
      </p:sp>
      <p:sp>
        <p:nvSpPr>
          <p:cNvPr id="10" name="Gallone 9"/>
          <p:cNvSpPr/>
          <p:nvPr/>
        </p:nvSpPr>
        <p:spPr>
          <a:xfrm>
            <a:off x="6658688" y="2603875"/>
            <a:ext cx="168837" cy="242657"/>
          </a:xfrm>
          <a:prstGeom prst="chevron">
            <a:avLst/>
          </a:prstGeom>
          <a:solidFill>
            <a:srgbClr val="926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aphicFrame>
        <p:nvGraphicFramePr>
          <p:cNvPr id="40" name="Tabella 39"/>
          <p:cNvGraphicFramePr>
            <a:graphicFrameLocks noGrp="1"/>
          </p:cNvGraphicFramePr>
          <p:nvPr>
            <p:extLst>
              <p:ext uri="{D42A27DB-BD31-4B8C-83A1-F6EECF244321}">
                <p14:modId xmlns:p14="http://schemas.microsoft.com/office/powerpoint/2010/main" val="550572866"/>
              </p:ext>
            </p:extLst>
          </p:nvPr>
        </p:nvGraphicFramePr>
        <p:xfrm>
          <a:off x="247393" y="4206311"/>
          <a:ext cx="6779049" cy="5839563"/>
        </p:xfrm>
        <a:graphic>
          <a:graphicData uri="http://schemas.openxmlformats.org/drawingml/2006/table">
            <a:tbl>
              <a:tblPr firstRow="1" bandRow="1">
                <a:tableStyleId>{5C22544A-7EE6-4342-B048-85BDC9FD1C3A}</a:tableStyleId>
              </a:tblPr>
              <a:tblGrid>
                <a:gridCol w="1400218"/>
                <a:gridCol w="5378831"/>
              </a:tblGrid>
              <a:tr h="524044">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it-IT" b="1" i="0" dirty="0" smtClean="0">
                          <a:solidFill>
                            <a:schemeClr val="tx1"/>
                          </a:solidFill>
                        </a:rPr>
                        <a:t>QUALI SONO?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it-IT" sz="1600" b="1" i="1" dirty="0" smtClean="0">
                          <a:solidFill>
                            <a:schemeClr val="tx1"/>
                          </a:solidFill>
                        </a:rPr>
                        <a:t>LANTUS, ABASAGLAR, TRESIBA, TOUJEO. </a:t>
                      </a:r>
                      <a:endParaRPr lang="it-IT" sz="1600" b="1"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349603">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it-IT" b="1" i="0" dirty="0" smtClean="0">
                          <a:solidFill>
                            <a:schemeClr val="tx1"/>
                          </a:solidFill>
                        </a:rPr>
                        <a:t>COME SI PRESENTANO?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just"/>
                      <a:r>
                        <a:rPr lang="it-IT" sz="1600" b="0" dirty="0" smtClean="0">
                          <a:solidFill>
                            <a:schemeClr val="tx1"/>
                          </a:solidFill>
                        </a:rPr>
                        <a:t>Si presentano come penne </a:t>
                      </a:r>
                      <a:r>
                        <a:rPr lang="it-IT" sz="1600" b="0" dirty="0" err="1" smtClean="0">
                          <a:solidFill>
                            <a:schemeClr val="tx1"/>
                          </a:solidFill>
                        </a:rPr>
                        <a:t>pre-riepite</a:t>
                      </a:r>
                      <a:r>
                        <a:rPr lang="it-IT" sz="1600" b="0" dirty="0" smtClean="0">
                          <a:solidFill>
                            <a:schemeClr val="tx1"/>
                          </a:solidFill>
                        </a:rPr>
                        <a:t> di insulina lenta.  Ogni penna contiene un numero ben definito di unità. Quando sono state consumate tutte le unità di insulina di una penna  questa va sostituita completamente con una nuova.</a:t>
                      </a:r>
                      <a:endParaRPr lang="it-IT"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058779">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it-IT" b="1" i="0" dirty="0" smtClean="0">
                          <a:solidFill>
                            <a:schemeClr val="tx1"/>
                          </a:solidFill>
                        </a:rPr>
                        <a:t>QUANDO VANNO INIETTATE?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just"/>
                      <a:r>
                        <a:rPr lang="it-IT" sz="1600" b="0" dirty="0" smtClean="0">
                          <a:solidFill>
                            <a:schemeClr val="tx1"/>
                          </a:solidFill>
                        </a:rPr>
                        <a:t>Vanno iniettate solo 1 volta al giorno e sempre più o meno alla stessa ora. </a:t>
                      </a:r>
                      <a:endParaRPr lang="it-IT"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459831">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it-IT" b="1" i="0" dirty="0" smtClean="0">
                          <a:solidFill>
                            <a:schemeClr val="tx1"/>
                          </a:solidFill>
                        </a:rPr>
                        <a:t>CON CHE TEMPI?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just"/>
                      <a:r>
                        <a:rPr lang="it-IT" sz="1600" b="0" dirty="0" smtClean="0">
                          <a:solidFill>
                            <a:schemeClr val="tx1"/>
                          </a:solidFill>
                        </a:rPr>
                        <a:t>Cominciano ad agire fin da subito ma molto lentamente in modo da rilasciare una quantità costante di insulina nel sangue per le 24 ore successive. Non hanno un «picco d’azione» ma mantengono un livello basale costante di insulina.</a:t>
                      </a:r>
                      <a:endParaRPr lang="it-IT"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447306">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it-IT" b="1" i="0" dirty="0" smtClean="0">
                          <a:solidFill>
                            <a:schemeClr val="tx1"/>
                          </a:solidFill>
                        </a:rPr>
                        <a:t>COME POSSONO ESSERE INIETTATE?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just"/>
                      <a:r>
                        <a:rPr lang="it-IT" sz="1600" b="0" dirty="0" smtClean="0">
                          <a:solidFill>
                            <a:schemeClr val="tx1"/>
                          </a:solidFill>
                        </a:rPr>
                        <a:t>Vanno iniettate nel tessuto adiposo sottocutaneo come da </a:t>
                      </a:r>
                      <a:r>
                        <a:rPr lang="it-IT" sz="1600" b="0" dirty="0" err="1" smtClean="0">
                          <a:solidFill>
                            <a:schemeClr val="tx1"/>
                          </a:solidFill>
                        </a:rPr>
                        <a:t>istruzionei</a:t>
                      </a:r>
                      <a:r>
                        <a:rPr lang="it-IT" sz="1600" b="0" dirty="0" smtClean="0">
                          <a:solidFill>
                            <a:schemeClr val="tx1"/>
                          </a:solidFill>
                        </a:rPr>
                        <a:t> a </a:t>
                      </a:r>
                      <a:r>
                        <a:rPr lang="it-IT" sz="1600" b="0" dirty="0" err="1" smtClean="0">
                          <a:solidFill>
                            <a:schemeClr val="tx1"/>
                          </a:solidFill>
                          <a:effectLst/>
                        </a:rPr>
                        <a:t>pag</a:t>
                      </a:r>
                      <a:r>
                        <a:rPr lang="it-IT" sz="1600" b="0" dirty="0" smtClean="0">
                          <a:solidFill>
                            <a:schemeClr val="tx1"/>
                          </a:solidFill>
                          <a:effectLst/>
                        </a:rPr>
                        <a:t> 7 </a:t>
                      </a:r>
                      <a:r>
                        <a:rPr lang="it-IT" sz="1600" b="0" dirty="0" smtClean="0">
                          <a:solidFill>
                            <a:schemeClr val="tx1"/>
                          </a:solidFill>
                        </a:rPr>
                        <a:t>, il sito di iniezione può essere scelto tra le diverse zone individuate a </a:t>
                      </a:r>
                      <a:r>
                        <a:rPr lang="it-IT" sz="1600" b="0" dirty="0" err="1" smtClean="0">
                          <a:solidFill>
                            <a:schemeClr val="tx1"/>
                          </a:solidFill>
                        </a:rPr>
                        <a:t>pag</a:t>
                      </a:r>
                      <a:r>
                        <a:rPr lang="it-IT" sz="1600" b="0" dirty="0" smtClean="0">
                          <a:solidFill>
                            <a:schemeClr val="tx1"/>
                          </a:solidFill>
                        </a:rPr>
                        <a:t> 8</a:t>
                      </a:r>
                      <a:r>
                        <a:rPr lang="it-IT" sz="1600" b="0" dirty="0" smtClean="0">
                          <a:solidFill>
                            <a:srgbClr val="FF0000"/>
                          </a:solidFill>
                        </a:rPr>
                        <a:t> </a:t>
                      </a:r>
                      <a:r>
                        <a:rPr lang="it-IT" sz="1600" b="0" dirty="0" smtClean="0">
                          <a:solidFill>
                            <a:schemeClr val="tx1"/>
                          </a:solidFill>
                        </a:rPr>
                        <a:t>cambiando i punti di iniezione di volta in volta.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31" name="CasellaDiTesto 30"/>
          <p:cNvSpPr txBox="1"/>
          <p:nvPr/>
        </p:nvSpPr>
        <p:spPr>
          <a:xfrm>
            <a:off x="6350941" y="10229486"/>
            <a:ext cx="1899044" cy="261610"/>
          </a:xfrm>
          <a:prstGeom prst="rect">
            <a:avLst/>
          </a:prstGeom>
          <a:noFill/>
        </p:spPr>
        <p:txBody>
          <a:bodyPr wrap="square" rtlCol="0">
            <a:spAutoFit/>
          </a:bodyPr>
          <a:lstStyle/>
          <a:p>
            <a:r>
              <a:rPr lang="it-IT" sz="1050" dirty="0" err="1" smtClean="0">
                <a:solidFill>
                  <a:schemeClr val="tx1">
                    <a:lumMod val="50000"/>
                    <a:lumOff val="50000"/>
                  </a:schemeClr>
                </a:solidFill>
              </a:rPr>
              <a:t>Pag</a:t>
            </a:r>
            <a:r>
              <a:rPr lang="it-IT" sz="1050" dirty="0" smtClean="0">
                <a:solidFill>
                  <a:schemeClr val="tx1">
                    <a:lumMod val="50000"/>
                    <a:lumOff val="50000"/>
                  </a:schemeClr>
                </a:solidFill>
              </a:rPr>
              <a:t> 5 di 16</a:t>
            </a:r>
            <a:endParaRPr lang="it-IT" sz="1050" dirty="0">
              <a:solidFill>
                <a:schemeClr val="tx1">
                  <a:lumMod val="50000"/>
                  <a:lumOff val="50000"/>
                </a:schemeClr>
              </a:solidFill>
            </a:endParaRPr>
          </a:p>
        </p:txBody>
      </p:sp>
      <p:sp>
        <p:nvSpPr>
          <p:cNvPr id="36" name="CasellaDiTesto 35"/>
          <p:cNvSpPr txBox="1"/>
          <p:nvPr/>
        </p:nvSpPr>
        <p:spPr>
          <a:xfrm>
            <a:off x="2270672" y="10198210"/>
            <a:ext cx="2962501" cy="261610"/>
          </a:xfrm>
          <a:prstGeom prst="rect">
            <a:avLst/>
          </a:prstGeom>
          <a:noFill/>
        </p:spPr>
        <p:txBody>
          <a:bodyPr wrap="square" rtlCol="0">
            <a:spAutoFit/>
          </a:bodyPr>
          <a:lstStyle/>
          <a:p>
            <a:pPr algn="ctr"/>
            <a:r>
              <a:rPr lang="it-IT" sz="1100" dirty="0" err="1">
                <a:solidFill>
                  <a:schemeClr val="tx1">
                    <a:lumMod val="50000"/>
                    <a:lumOff val="50000"/>
                  </a:schemeClr>
                </a:solidFill>
              </a:rPr>
              <a:t>Rev</a:t>
            </a:r>
            <a:r>
              <a:rPr lang="it-IT" sz="1100" dirty="0">
                <a:solidFill>
                  <a:schemeClr val="tx1">
                    <a:lumMod val="50000"/>
                    <a:lumOff val="50000"/>
                  </a:schemeClr>
                </a:solidFill>
              </a:rPr>
              <a:t> 1 30/06/2022</a:t>
            </a:r>
            <a:r>
              <a:rPr lang="it-IT" sz="1100" dirty="0" smtClean="0">
                <a:solidFill>
                  <a:schemeClr val="tx1">
                    <a:lumMod val="50000"/>
                    <a:lumOff val="50000"/>
                  </a:schemeClr>
                </a:solidFill>
              </a:rPr>
              <a:t>– </a:t>
            </a:r>
            <a:r>
              <a:rPr lang="it-IT" sz="1100" dirty="0">
                <a:solidFill>
                  <a:schemeClr val="tx1">
                    <a:lumMod val="50000"/>
                    <a:lumOff val="50000"/>
                  </a:schemeClr>
                </a:solidFill>
              </a:rPr>
              <a:t>Opuscolo informativo</a:t>
            </a:r>
          </a:p>
        </p:txBody>
      </p:sp>
    </p:spTree>
    <p:extLst>
      <p:ext uri="{BB962C8B-B14F-4D97-AF65-F5344CB8AC3E}">
        <p14:creationId xmlns:p14="http://schemas.microsoft.com/office/powerpoint/2010/main" val="1026786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e 8"/>
          <p:cNvSpPr/>
          <p:nvPr/>
        </p:nvSpPr>
        <p:spPr>
          <a:xfrm>
            <a:off x="-145657" y="3365222"/>
            <a:ext cx="7982239" cy="7041135"/>
          </a:xfrm>
          <a:prstGeom prst="ellipse">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1894529" y="564047"/>
            <a:ext cx="5572146" cy="1053513"/>
          </a:xfrm>
        </p:spPr>
        <p:txBody>
          <a:bodyPr>
            <a:normAutofit/>
          </a:bodyPr>
          <a:lstStyle/>
          <a:p>
            <a:r>
              <a:rPr lang="it-IT" sz="3200" b="1" dirty="0" smtClean="0">
                <a:ln>
                  <a:solidFill>
                    <a:srgbClr val="24B1D2"/>
                  </a:solidFill>
                </a:ln>
                <a:solidFill>
                  <a:srgbClr val="24B1D2"/>
                </a:solidFill>
              </a:rPr>
              <a:t>DISPOSITIVI PER L’INIEZIONE E TECNICA DI INIEZIONE</a:t>
            </a:r>
            <a:endParaRPr lang="it-IT" sz="3200" b="1" dirty="0">
              <a:ln>
                <a:solidFill>
                  <a:srgbClr val="24B1D2"/>
                </a:solidFill>
              </a:ln>
              <a:solidFill>
                <a:srgbClr val="24B1D2"/>
              </a:solidFill>
            </a:endParaRPr>
          </a:p>
        </p:txBody>
      </p:sp>
      <p:pic>
        <p:nvPicPr>
          <p:cNvPr id="3" name="Immagin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832826">
            <a:off x="-2569576" y="4674709"/>
            <a:ext cx="1354936" cy="1620935"/>
          </a:xfrm>
          <a:prstGeom prst="rect">
            <a:avLst/>
          </a:prstGeom>
        </p:spPr>
      </p:pic>
      <p:sp>
        <p:nvSpPr>
          <p:cNvPr id="10" name="CasellaDiTesto 9"/>
          <p:cNvSpPr txBox="1"/>
          <p:nvPr/>
        </p:nvSpPr>
        <p:spPr>
          <a:xfrm>
            <a:off x="1852052" y="1725282"/>
            <a:ext cx="5457730" cy="1569660"/>
          </a:xfrm>
          <a:prstGeom prst="rect">
            <a:avLst/>
          </a:prstGeom>
          <a:noFill/>
        </p:spPr>
        <p:txBody>
          <a:bodyPr wrap="square" rtlCol="0">
            <a:spAutoFit/>
          </a:bodyPr>
          <a:lstStyle/>
          <a:p>
            <a:pPr algn="just"/>
            <a:r>
              <a:rPr lang="it-IT" sz="1600" dirty="0" smtClean="0"/>
              <a:t>Nell’immagine sottostante è proposto un esempio di penna insulinica </a:t>
            </a:r>
            <a:r>
              <a:rPr lang="it-IT" sz="1600" dirty="0" err="1" smtClean="0"/>
              <a:t>pre</a:t>
            </a:r>
            <a:r>
              <a:rPr lang="it-IT" sz="1600" dirty="0" smtClean="0"/>
              <a:t>-riempita con tutte le parti che la compongono. </a:t>
            </a:r>
          </a:p>
          <a:p>
            <a:pPr algn="just"/>
            <a:r>
              <a:rPr lang="it-IT" sz="1600" dirty="0" smtClean="0"/>
              <a:t>Per l’iniezione è necessario utilizzare sia la penna che l’ago (non compreso nella penna).</a:t>
            </a:r>
          </a:p>
          <a:p>
            <a:pPr algn="just"/>
            <a:r>
              <a:rPr lang="it-IT" sz="1600" b="1" dirty="0" smtClean="0"/>
              <a:t>L’ago, </a:t>
            </a:r>
            <a:r>
              <a:rPr lang="it-IT" sz="1600" dirty="0" smtClean="0"/>
              <a:t>della misura prescritta dal medico, viene fornito a parte e </a:t>
            </a:r>
            <a:r>
              <a:rPr lang="it-IT" sz="1600" b="1" dirty="0" smtClean="0"/>
              <a:t>va</a:t>
            </a:r>
            <a:r>
              <a:rPr lang="it-IT" sz="1600" dirty="0" smtClean="0"/>
              <a:t> </a:t>
            </a:r>
            <a:r>
              <a:rPr lang="it-IT" sz="1600" b="1" dirty="0"/>
              <a:t>cambiato </a:t>
            </a:r>
            <a:r>
              <a:rPr lang="it-IT" sz="1600" b="1" dirty="0" smtClean="0"/>
              <a:t>ad ogni iniezione </a:t>
            </a:r>
            <a:r>
              <a:rPr lang="it-IT" sz="1600" dirty="0" smtClean="0"/>
              <a:t>(istruzioni in fondo alla pagina).</a:t>
            </a:r>
          </a:p>
        </p:txBody>
      </p:sp>
      <p:pic>
        <p:nvPicPr>
          <p:cNvPr id="5" name="Immagine 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7530" r="5104" b="47612"/>
          <a:stretch/>
        </p:blipFill>
        <p:spPr>
          <a:xfrm>
            <a:off x="1625354" y="4361652"/>
            <a:ext cx="5179177" cy="1562470"/>
          </a:xfrm>
          <a:prstGeom prst="rect">
            <a:avLst/>
          </a:prstGeom>
        </p:spPr>
      </p:pic>
      <p:pic>
        <p:nvPicPr>
          <p:cNvPr id="24" name="Immagine 2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72353" r="39451" b="-1"/>
          <a:stretch/>
        </p:blipFill>
        <p:spPr>
          <a:xfrm>
            <a:off x="1830206" y="6121045"/>
            <a:ext cx="3269231" cy="952743"/>
          </a:xfrm>
          <a:prstGeom prst="rect">
            <a:avLst/>
          </a:prstGeom>
        </p:spPr>
      </p:pic>
      <p:sp>
        <p:nvSpPr>
          <p:cNvPr id="28" name="CasellaDiTesto 27"/>
          <p:cNvSpPr txBox="1"/>
          <p:nvPr/>
        </p:nvSpPr>
        <p:spPr>
          <a:xfrm>
            <a:off x="2417956" y="7147635"/>
            <a:ext cx="3457589" cy="2693045"/>
          </a:xfrm>
          <a:prstGeom prst="rect">
            <a:avLst/>
          </a:prstGeom>
          <a:noFill/>
        </p:spPr>
        <p:txBody>
          <a:bodyPr wrap="square" rtlCol="0">
            <a:spAutoFit/>
          </a:bodyPr>
          <a:lstStyle/>
          <a:p>
            <a:pPr marL="177800" indent="-177800" algn="just">
              <a:buClr>
                <a:schemeClr val="tx1"/>
              </a:buClr>
              <a:buFont typeface="Wingdings" panose="05000000000000000000" pitchFamily="2" charset="2"/>
              <a:buChar char="Ø"/>
            </a:pPr>
            <a:r>
              <a:rPr lang="it-IT" sz="1300" dirty="0">
                <a:solidFill>
                  <a:schemeClr val="tx1">
                    <a:lumMod val="85000"/>
                    <a:lumOff val="15000"/>
                  </a:schemeClr>
                </a:solidFill>
              </a:rPr>
              <a:t>Rimuovere la protezione di carta sul lato </a:t>
            </a:r>
            <a:r>
              <a:rPr lang="it-IT" sz="1300" dirty="0" smtClean="0">
                <a:solidFill>
                  <a:schemeClr val="tx1">
                    <a:lumMod val="85000"/>
                    <a:lumOff val="15000"/>
                  </a:schemeClr>
                </a:solidFill>
              </a:rPr>
              <a:t>posteriore dell’ago;</a:t>
            </a:r>
          </a:p>
          <a:p>
            <a:pPr marL="177800" indent="-177800" algn="just">
              <a:buClr>
                <a:schemeClr val="tx1"/>
              </a:buClr>
              <a:buFont typeface="Wingdings" panose="05000000000000000000" pitchFamily="2" charset="2"/>
              <a:buChar char="Ø"/>
            </a:pPr>
            <a:r>
              <a:rPr lang="it-IT" sz="1300" dirty="0">
                <a:solidFill>
                  <a:schemeClr val="tx1">
                    <a:lumMod val="85000"/>
                    <a:lumOff val="15000"/>
                  </a:schemeClr>
                </a:solidFill>
              </a:rPr>
              <a:t>Avvitare l’ago sulla superficie della penna fino a che risulta saldo</a:t>
            </a:r>
            <a:r>
              <a:rPr lang="it-IT" sz="1300" dirty="0" smtClean="0">
                <a:solidFill>
                  <a:schemeClr val="tx1">
                    <a:lumMod val="85000"/>
                    <a:lumOff val="15000"/>
                  </a:schemeClr>
                </a:solidFill>
              </a:rPr>
              <a:t>.</a:t>
            </a:r>
          </a:p>
          <a:p>
            <a:pPr marL="177800" indent="-177800" algn="just">
              <a:buClr>
                <a:schemeClr val="tx1"/>
              </a:buClr>
              <a:buFont typeface="Wingdings" panose="05000000000000000000" pitchFamily="2" charset="2"/>
              <a:buChar char="Ø"/>
            </a:pPr>
            <a:r>
              <a:rPr lang="it-IT" sz="1300" dirty="0">
                <a:solidFill>
                  <a:schemeClr val="tx1">
                    <a:lumMod val="85000"/>
                    <a:lumOff val="15000"/>
                  </a:schemeClr>
                </a:solidFill>
              </a:rPr>
              <a:t>Rimuovere Il cappuccio protettivo esterno e conservarlo. Sfilare infine il cappuccio interno e buttarlo via</a:t>
            </a:r>
            <a:r>
              <a:rPr lang="it-IT" sz="1300" dirty="0" smtClean="0">
                <a:solidFill>
                  <a:schemeClr val="tx1">
                    <a:lumMod val="85000"/>
                    <a:lumOff val="15000"/>
                  </a:schemeClr>
                </a:solidFill>
              </a:rPr>
              <a:t>.</a:t>
            </a:r>
          </a:p>
          <a:p>
            <a:pPr marL="177800" indent="-177800" algn="just">
              <a:buClr>
                <a:schemeClr val="tx1"/>
              </a:buClr>
              <a:buFont typeface="Wingdings" panose="05000000000000000000" pitchFamily="2" charset="2"/>
              <a:buChar char="Ø"/>
            </a:pPr>
            <a:r>
              <a:rPr lang="it-IT" sz="1300" dirty="0">
                <a:solidFill>
                  <a:schemeClr val="tx1">
                    <a:lumMod val="85000"/>
                    <a:lumOff val="15000"/>
                  </a:schemeClr>
                </a:solidFill>
              </a:rPr>
              <a:t>Una volta conclusa l’iniezione: riinserire il cappuccio protettivo esterno, svitare l’ago e buttarlo negli appositi cestini.</a:t>
            </a:r>
          </a:p>
          <a:p>
            <a:pPr marL="177800" indent="-177800" algn="just">
              <a:buClr>
                <a:schemeClr val="tx1"/>
              </a:buClr>
              <a:buFont typeface="Wingdings" panose="05000000000000000000" pitchFamily="2" charset="2"/>
              <a:buChar char="Ø"/>
            </a:pPr>
            <a:r>
              <a:rPr lang="it-IT" sz="1300" dirty="0">
                <a:solidFill>
                  <a:schemeClr val="tx1">
                    <a:lumMod val="85000"/>
                    <a:lumOff val="15000"/>
                  </a:schemeClr>
                </a:solidFill>
              </a:rPr>
              <a:t>Solo al momento della nuova iniezione montare l’ago nuovo. Mai mantenere l’ago nella penna anche dopo l’iniezione</a:t>
            </a:r>
            <a:r>
              <a:rPr lang="it-IT" sz="1300" dirty="0" smtClean="0">
                <a:solidFill>
                  <a:schemeClr val="tx1">
                    <a:lumMod val="85000"/>
                    <a:lumOff val="15000"/>
                  </a:schemeClr>
                </a:solidFill>
              </a:rPr>
              <a:t>.</a:t>
            </a:r>
            <a:endParaRPr lang="it-IT" sz="1300" dirty="0">
              <a:solidFill>
                <a:schemeClr val="tx1">
                  <a:lumMod val="85000"/>
                  <a:lumOff val="15000"/>
                </a:schemeClr>
              </a:solidFill>
            </a:endParaRPr>
          </a:p>
        </p:txBody>
      </p:sp>
      <p:sp>
        <p:nvSpPr>
          <p:cNvPr id="32" name="CasellaDiTesto 31"/>
          <p:cNvSpPr txBox="1"/>
          <p:nvPr/>
        </p:nvSpPr>
        <p:spPr>
          <a:xfrm>
            <a:off x="-1868133" y="7649273"/>
            <a:ext cx="695915" cy="523220"/>
          </a:xfrm>
          <a:prstGeom prst="rect">
            <a:avLst/>
          </a:prstGeom>
          <a:noFill/>
        </p:spPr>
        <p:txBody>
          <a:bodyPr wrap="square" rtlCol="0">
            <a:spAutoFit/>
          </a:bodyPr>
          <a:lstStyle/>
          <a:p>
            <a:r>
              <a:rPr lang="it-IT" sz="2800" dirty="0" smtClean="0">
                <a:solidFill>
                  <a:schemeClr val="accent1">
                    <a:lumMod val="75000"/>
                  </a:schemeClr>
                </a:solidFill>
                <a:effectLst>
                  <a:outerShdw blurRad="38100" dist="38100" dir="2700000" algn="tl">
                    <a:srgbClr val="000000">
                      <a:alpha val="43137"/>
                    </a:srgbClr>
                  </a:outerShdw>
                </a:effectLst>
              </a:rPr>
              <a:t>A</a:t>
            </a:r>
            <a:endParaRPr lang="it-IT" sz="2800" dirty="0">
              <a:solidFill>
                <a:schemeClr val="accent1">
                  <a:lumMod val="75000"/>
                </a:schemeClr>
              </a:solidFill>
              <a:effectLst>
                <a:outerShdw blurRad="38100" dist="38100" dir="2700000" algn="tl">
                  <a:srgbClr val="000000">
                    <a:alpha val="43137"/>
                  </a:srgbClr>
                </a:outerShdw>
              </a:effectLst>
            </a:endParaRPr>
          </a:p>
        </p:txBody>
      </p:sp>
      <p:sp>
        <p:nvSpPr>
          <p:cNvPr id="33" name="CasellaDiTesto 32"/>
          <p:cNvSpPr txBox="1"/>
          <p:nvPr/>
        </p:nvSpPr>
        <p:spPr>
          <a:xfrm>
            <a:off x="-1876146" y="8045437"/>
            <a:ext cx="695915" cy="523220"/>
          </a:xfrm>
          <a:prstGeom prst="rect">
            <a:avLst/>
          </a:prstGeom>
          <a:noFill/>
        </p:spPr>
        <p:txBody>
          <a:bodyPr wrap="square" rtlCol="0">
            <a:spAutoFit/>
          </a:bodyPr>
          <a:lstStyle/>
          <a:p>
            <a:r>
              <a:rPr lang="it-IT" sz="2800" dirty="0" smtClean="0">
                <a:solidFill>
                  <a:schemeClr val="accent1">
                    <a:lumMod val="75000"/>
                  </a:schemeClr>
                </a:solidFill>
                <a:effectLst>
                  <a:outerShdw blurRad="38100" dist="38100" dir="2700000" algn="tl">
                    <a:srgbClr val="000000">
                      <a:alpha val="43137"/>
                    </a:srgbClr>
                  </a:outerShdw>
                </a:effectLst>
              </a:rPr>
              <a:t>B</a:t>
            </a:r>
            <a:endParaRPr lang="it-IT" sz="2800" dirty="0">
              <a:solidFill>
                <a:schemeClr val="accent1">
                  <a:lumMod val="75000"/>
                </a:schemeClr>
              </a:solidFill>
              <a:effectLst>
                <a:outerShdw blurRad="38100" dist="38100" dir="2700000" algn="tl">
                  <a:srgbClr val="000000">
                    <a:alpha val="43137"/>
                  </a:srgbClr>
                </a:outerShdw>
              </a:effectLst>
            </a:endParaRPr>
          </a:p>
        </p:txBody>
      </p:sp>
      <p:sp>
        <p:nvSpPr>
          <p:cNvPr id="34" name="CasellaDiTesto 33"/>
          <p:cNvSpPr txBox="1"/>
          <p:nvPr/>
        </p:nvSpPr>
        <p:spPr>
          <a:xfrm>
            <a:off x="-1868133" y="8520012"/>
            <a:ext cx="695915" cy="523220"/>
          </a:xfrm>
          <a:prstGeom prst="rect">
            <a:avLst/>
          </a:prstGeom>
          <a:noFill/>
        </p:spPr>
        <p:txBody>
          <a:bodyPr wrap="square" rtlCol="0">
            <a:spAutoFit/>
          </a:bodyPr>
          <a:lstStyle/>
          <a:p>
            <a:r>
              <a:rPr lang="it-IT" sz="2800" dirty="0" smtClean="0">
                <a:solidFill>
                  <a:schemeClr val="accent1">
                    <a:lumMod val="75000"/>
                  </a:schemeClr>
                </a:solidFill>
                <a:effectLst>
                  <a:outerShdw blurRad="38100" dist="38100" dir="2700000" algn="tl">
                    <a:srgbClr val="000000">
                      <a:alpha val="43137"/>
                    </a:srgbClr>
                  </a:outerShdw>
                </a:effectLst>
              </a:rPr>
              <a:t>C</a:t>
            </a:r>
            <a:endParaRPr lang="it-IT" sz="2800" dirty="0">
              <a:solidFill>
                <a:schemeClr val="accent1">
                  <a:lumMod val="75000"/>
                </a:schemeClr>
              </a:solidFill>
              <a:effectLst>
                <a:outerShdw blurRad="38100" dist="38100" dir="2700000" algn="tl">
                  <a:srgbClr val="000000">
                    <a:alpha val="43137"/>
                  </a:srgbClr>
                </a:outerShdw>
              </a:effectLst>
            </a:endParaRPr>
          </a:p>
        </p:txBody>
      </p:sp>
      <p:sp>
        <p:nvSpPr>
          <p:cNvPr id="35" name="CasellaDiTesto 34"/>
          <p:cNvSpPr txBox="1"/>
          <p:nvPr/>
        </p:nvSpPr>
        <p:spPr>
          <a:xfrm>
            <a:off x="-1872513" y="9060185"/>
            <a:ext cx="695915" cy="523220"/>
          </a:xfrm>
          <a:prstGeom prst="rect">
            <a:avLst/>
          </a:prstGeom>
          <a:noFill/>
        </p:spPr>
        <p:txBody>
          <a:bodyPr wrap="square" rtlCol="0">
            <a:spAutoFit/>
          </a:bodyPr>
          <a:lstStyle/>
          <a:p>
            <a:r>
              <a:rPr lang="it-IT" sz="2800" dirty="0" smtClean="0">
                <a:solidFill>
                  <a:schemeClr val="accent1">
                    <a:lumMod val="75000"/>
                  </a:schemeClr>
                </a:solidFill>
                <a:effectLst>
                  <a:outerShdw blurRad="38100" dist="38100" dir="2700000" algn="tl">
                    <a:srgbClr val="000000">
                      <a:alpha val="43137"/>
                    </a:srgbClr>
                  </a:outerShdw>
                </a:effectLst>
              </a:rPr>
              <a:t>D</a:t>
            </a:r>
            <a:endParaRPr lang="it-IT" sz="2800" dirty="0">
              <a:solidFill>
                <a:schemeClr val="accent1">
                  <a:lumMod val="75000"/>
                </a:schemeClr>
              </a:solidFill>
              <a:effectLst>
                <a:outerShdw blurRad="38100" dist="38100" dir="2700000" algn="tl">
                  <a:srgbClr val="000000">
                    <a:alpha val="43137"/>
                  </a:srgbClr>
                </a:outerShdw>
              </a:effectLst>
            </a:endParaRPr>
          </a:p>
        </p:txBody>
      </p:sp>
      <p:sp>
        <p:nvSpPr>
          <p:cNvPr id="6" name="Ovale 5"/>
          <p:cNvSpPr/>
          <p:nvPr/>
        </p:nvSpPr>
        <p:spPr>
          <a:xfrm>
            <a:off x="101253" y="315666"/>
            <a:ext cx="1512000" cy="1491050"/>
          </a:xfrm>
          <a:prstGeom prst="ellipse">
            <a:avLst/>
          </a:prstGeom>
          <a:gradFill flip="none" rotWithShape="1">
            <a:gsLst>
              <a:gs pos="0">
                <a:schemeClr val="accent1">
                  <a:lumMod val="45000"/>
                  <a:lumOff val="55000"/>
                </a:schemeClr>
              </a:gs>
              <a:gs pos="43000">
                <a:schemeClr val="accent1">
                  <a:lumMod val="45000"/>
                  <a:lumOff val="55000"/>
                </a:schemeClr>
              </a:gs>
            </a:gsLst>
            <a:path path="circle">
              <a:fillToRect l="100000" b="100000"/>
            </a:path>
            <a:tileRect t="-100000" r="-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210494" y="1667141"/>
            <a:ext cx="1368000" cy="1332000"/>
          </a:xfrm>
          <a:prstGeom prst="ellipse">
            <a:avLst/>
          </a:prstGeom>
          <a:solidFill>
            <a:srgbClr val="6FC9DB">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101253" y="3056177"/>
            <a:ext cx="1224000" cy="1188000"/>
          </a:xfrm>
          <a:prstGeom prst="ellipse">
            <a:avLst/>
          </a:prstGeom>
          <a:solidFill>
            <a:srgbClr val="3DCB9F">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390206" y="3999993"/>
            <a:ext cx="1440000" cy="1440000"/>
          </a:xfrm>
          <a:prstGeom prst="ellipse">
            <a:avLst/>
          </a:prstGeom>
          <a:solidFill>
            <a:srgbClr val="3DCB55">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47866" y="5510273"/>
            <a:ext cx="1512000" cy="1490400"/>
          </a:xfrm>
          <a:prstGeom prst="ellipse">
            <a:avLst/>
          </a:prstGeom>
          <a:solidFill>
            <a:srgbClr val="84CC3C">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Ovale 40"/>
          <p:cNvSpPr/>
          <p:nvPr/>
        </p:nvSpPr>
        <p:spPr>
          <a:xfrm>
            <a:off x="55088" y="7260185"/>
            <a:ext cx="1872000" cy="1800000"/>
          </a:xfrm>
          <a:prstGeom prst="ellipse">
            <a:avLst/>
          </a:prstGeom>
          <a:solidFill>
            <a:srgbClr val="CDC63B">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p:cNvSpPr/>
          <p:nvPr/>
        </p:nvSpPr>
        <p:spPr>
          <a:xfrm>
            <a:off x="11619" y="8742378"/>
            <a:ext cx="1512000" cy="1490400"/>
          </a:xfrm>
          <a:prstGeom prst="ellipse">
            <a:avLst/>
          </a:prstGeom>
          <a:solidFill>
            <a:srgbClr val="CC923C">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5" name="Immagine 2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478" t="52558" r="53363" b="27095"/>
          <a:stretch/>
        </p:blipFill>
        <p:spPr>
          <a:xfrm>
            <a:off x="4711681" y="6188439"/>
            <a:ext cx="1844299" cy="701147"/>
          </a:xfrm>
          <a:prstGeom prst="rect">
            <a:avLst/>
          </a:prstGeom>
        </p:spPr>
      </p:pic>
      <p:sp>
        <p:nvSpPr>
          <p:cNvPr id="27" name="CasellaDiTesto 26"/>
          <p:cNvSpPr txBox="1"/>
          <p:nvPr/>
        </p:nvSpPr>
        <p:spPr>
          <a:xfrm>
            <a:off x="-1849547" y="9791474"/>
            <a:ext cx="695915" cy="523220"/>
          </a:xfrm>
          <a:prstGeom prst="rect">
            <a:avLst/>
          </a:prstGeom>
          <a:noFill/>
        </p:spPr>
        <p:txBody>
          <a:bodyPr wrap="square" rtlCol="0">
            <a:spAutoFit/>
          </a:bodyPr>
          <a:lstStyle/>
          <a:p>
            <a:r>
              <a:rPr lang="it-IT" sz="2800" dirty="0">
                <a:solidFill>
                  <a:schemeClr val="accent1">
                    <a:lumMod val="75000"/>
                  </a:schemeClr>
                </a:solidFill>
                <a:effectLst>
                  <a:outerShdw blurRad="38100" dist="38100" dir="2700000" algn="tl">
                    <a:srgbClr val="000000">
                      <a:alpha val="43137"/>
                    </a:srgbClr>
                  </a:outerShdw>
                </a:effectLst>
              </a:rPr>
              <a:t>E</a:t>
            </a:r>
          </a:p>
        </p:txBody>
      </p:sp>
      <p:sp>
        <p:nvSpPr>
          <p:cNvPr id="38" name="CasellaDiTesto 37"/>
          <p:cNvSpPr txBox="1"/>
          <p:nvPr/>
        </p:nvSpPr>
        <p:spPr>
          <a:xfrm>
            <a:off x="281949" y="10334815"/>
            <a:ext cx="1899044" cy="261610"/>
          </a:xfrm>
          <a:prstGeom prst="rect">
            <a:avLst/>
          </a:prstGeom>
          <a:noFill/>
        </p:spPr>
        <p:txBody>
          <a:bodyPr wrap="square" rtlCol="0">
            <a:spAutoFit/>
          </a:bodyPr>
          <a:lstStyle/>
          <a:p>
            <a:r>
              <a:rPr lang="it-IT" sz="1050" dirty="0" err="1" smtClean="0">
                <a:solidFill>
                  <a:schemeClr val="tx1">
                    <a:lumMod val="50000"/>
                    <a:lumOff val="50000"/>
                  </a:schemeClr>
                </a:solidFill>
              </a:rPr>
              <a:t>Pag</a:t>
            </a:r>
            <a:r>
              <a:rPr lang="it-IT" sz="1050" dirty="0" smtClean="0">
                <a:solidFill>
                  <a:schemeClr val="tx1">
                    <a:lumMod val="50000"/>
                    <a:lumOff val="50000"/>
                  </a:schemeClr>
                </a:solidFill>
              </a:rPr>
              <a:t> 6 di 16</a:t>
            </a:r>
            <a:endParaRPr lang="it-IT" sz="1050" dirty="0">
              <a:solidFill>
                <a:schemeClr val="tx1">
                  <a:lumMod val="50000"/>
                  <a:lumOff val="50000"/>
                </a:schemeClr>
              </a:solidFill>
            </a:endParaRPr>
          </a:p>
        </p:txBody>
      </p:sp>
      <p:sp>
        <p:nvSpPr>
          <p:cNvPr id="39" name="CasellaDiTesto 38"/>
          <p:cNvSpPr txBox="1"/>
          <p:nvPr/>
        </p:nvSpPr>
        <p:spPr>
          <a:xfrm>
            <a:off x="2278764" y="10330281"/>
            <a:ext cx="2962501" cy="261610"/>
          </a:xfrm>
          <a:prstGeom prst="rect">
            <a:avLst/>
          </a:prstGeom>
          <a:noFill/>
        </p:spPr>
        <p:txBody>
          <a:bodyPr wrap="square" rtlCol="0">
            <a:spAutoFit/>
          </a:bodyPr>
          <a:lstStyle/>
          <a:p>
            <a:pPr algn="ctr"/>
            <a:r>
              <a:rPr lang="it-IT" sz="1100" dirty="0" err="1">
                <a:solidFill>
                  <a:schemeClr val="tx1">
                    <a:lumMod val="50000"/>
                    <a:lumOff val="50000"/>
                  </a:schemeClr>
                </a:solidFill>
              </a:rPr>
              <a:t>Rev</a:t>
            </a:r>
            <a:r>
              <a:rPr lang="it-IT" sz="1100" dirty="0">
                <a:solidFill>
                  <a:schemeClr val="tx1">
                    <a:lumMod val="50000"/>
                    <a:lumOff val="50000"/>
                  </a:schemeClr>
                </a:solidFill>
              </a:rPr>
              <a:t> 1 30/06/2022</a:t>
            </a:r>
            <a:r>
              <a:rPr lang="it-IT" sz="1100" dirty="0" smtClean="0">
                <a:solidFill>
                  <a:schemeClr val="tx1">
                    <a:lumMod val="50000"/>
                    <a:lumOff val="50000"/>
                  </a:schemeClr>
                </a:solidFill>
              </a:rPr>
              <a:t>– </a:t>
            </a:r>
            <a:r>
              <a:rPr lang="it-IT" sz="1100" dirty="0">
                <a:solidFill>
                  <a:schemeClr val="tx1">
                    <a:lumMod val="50000"/>
                    <a:lumOff val="50000"/>
                  </a:schemeClr>
                </a:solidFill>
              </a:rPr>
              <a:t>Opuscolo informativo</a:t>
            </a:r>
          </a:p>
        </p:txBody>
      </p:sp>
      <p:pic>
        <p:nvPicPr>
          <p:cNvPr id="40" name="Immagine 39" descr="E:\educazione diabetico\logo.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9234" y="10202735"/>
            <a:ext cx="881758" cy="389156"/>
          </a:xfrm>
          <a:prstGeom prst="rect">
            <a:avLst/>
          </a:prstGeom>
          <a:noFill/>
          <a:ln>
            <a:noFill/>
          </a:ln>
        </p:spPr>
      </p:pic>
      <p:sp>
        <p:nvSpPr>
          <p:cNvPr id="4" name="Rettangolo 3"/>
          <p:cNvSpPr/>
          <p:nvPr/>
        </p:nvSpPr>
        <p:spPr>
          <a:xfrm>
            <a:off x="6575594" y="4607927"/>
            <a:ext cx="280444" cy="220063"/>
          </a:xfrm>
          <a:prstGeom prst="rect">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85991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Pentagono 26"/>
          <p:cNvSpPr/>
          <p:nvPr/>
        </p:nvSpPr>
        <p:spPr>
          <a:xfrm>
            <a:off x="856431" y="4628765"/>
            <a:ext cx="5047411" cy="1213096"/>
          </a:xfrm>
          <a:prstGeom prst="homePlate">
            <a:avLst/>
          </a:prstGeom>
          <a:solidFill>
            <a:srgbClr val="3DCB55">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Pentagono 30"/>
          <p:cNvSpPr/>
          <p:nvPr/>
        </p:nvSpPr>
        <p:spPr>
          <a:xfrm>
            <a:off x="856431" y="3234067"/>
            <a:ext cx="5047411" cy="1213096"/>
          </a:xfrm>
          <a:prstGeom prst="homePlate">
            <a:avLst/>
          </a:prstGeom>
          <a:solidFill>
            <a:srgbClr val="3DCB9F">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Pentagono 31"/>
          <p:cNvSpPr/>
          <p:nvPr/>
        </p:nvSpPr>
        <p:spPr>
          <a:xfrm>
            <a:off x="856431" y="1794173"/>
            <a:ext cx="5047411" cy="1213096"/>
          </a:xfrm>
          <a:prstGeom prst="homePlate">
            <a:avLst/>
          </a:prstGeom>
          <a:solidFill>
            <a:srgbClr val="6FC9DB">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Pentagono 32"/>
          <p:cNvSpPr/>
          <p:nvPr/>
        </p:nvSpPr>
        <p:spPr>
          <a:xfrm>
            <a:off x="856430" y="7443620"/>
            <a:ext cx="5047411" cy="1213096"/>
          </a:xfrm>
          <a:prstGeom prst="homePlate">
            <a:avLst/>
          </a:prstGeom>
          <a:solidFill>
            <a:srgbClr val="CDC63B">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ntagono 33"/>
          <p:cNvSpPr/>
          <p:nvPr/>
        </p:nvSpPr>
        <p:spPr>
          <a:xfrm>
            <a:off x="856431" y="6026681"/>
            <a:ext cx="5047411" cy="1213096"/>
          </a:xfrm>
          <a:prstGeom prst="homePlate">
            <a:avLst/>
          </a:prstGeom>
          <a:solidFill>
            <a:srgbClr val="84CC3C">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ntagono 34"/>
          <p:cNvSpPr/>
          <p:nvPr/>
        </p:nvSpPr>
        <p:spPr>
          <a:xfrm>
            <a:off x="878987" y="8866460"/>
            <a:ext cx="5047411" cy="1213096"/>
          </a:xfrm>
          <a:prstGeom prst="homePlate">
            <a:avLst/>
          </a:prstGeom>
          <a:solidFill>
            <a:srgbClr val="CC923C">
              <a:alpha val="4666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Pentagono 1"/>
          <p:cNvSpPr/>
          <p:nvPr/>
        </p:nvSpPr>
        <p:spPr>
          <a:xfrm>
            <a:off x="856432" y="384343"/>
            <a:ext cx="5047411" cy="1213096"/>
          </a:xfrm>
          <a:prstGeom prst="homePlate">
            <a:avLst/>
          </a:prstGeom>
          <a:solidFill>
            <a:schemeClr val="accent1">
              <a:alpha val="47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descr="C:\Users\aicad\Desktop\EDUCAZIONE ALIMENTARE\IMMAGINI UTILI\foto_terapia-insulinica-09.jpgFGFBHF.jpg"/>
          <p:cNvPicPr/>
          <p:nvPr/>
        </p:nvPicPr>
        <p:blipFill>
          <a:blip r:embed="rId3">
            <a:extLst>
              <a:ext uri="{28A0092B-C50C-407E-A947-70E740481C1C}">
                <a14:useLocalDpi xmlns:a14="http://schemas.microsoft.com/office/drawing/2010/main" val="0"/>
              </a:ext>
            </a:extLst>
          </a:blip>
          <a:srcRect/>
          <a:stretch>
            <a:fillRect/>
          </a:stretch>
        </p:blipFill>
        <p:spPr bwMode="auto">
          <a:xfrm>
            <a:off x="5608267" y="175051"/>
            <a:ext cx="1717040" cy="1704975"/>
          </a:xfrm>
          <a:prstGeom prst="ellipse">
            <a:avLst/>
          </a:prstGeom>
          <a:noFill/>
          <a:ln w="38100">
            <a:solidFill>
              <a:schemeClr val="accent1"/>
            </a:solidFill>
          </a:ln>
        </p:spPr>
      </p:pic>
      <p:pic>
        <p:nvPicPr>
          <p:cNvPr id="8" name="Immagine 7" descr="Risultati immagini per spiegazione iniezione insulina"/>
          <p:cNvPicPr/>
          <p:nvPr/>
        </p:nvPicPr>
        <p:blipFill rotWithShape="1">
          <a:blip r:embed="rId4">
            <a:extLst>
              <a:ext uri="{28A0092B-C50C-407E-A947-70E740481C1C}">
                <a14:useLocalDpi xmlns:a14="http://schemas.microsoft.com/office/drawing/2010/main" val="0"/>
              </a:ext>
            </a:extLst>
          </a:blip>
          <a:srcRect t="10435" b="-10435"/>
          <a:stretch/>
        </p:blipFill>
        <p:spPr bwMode="auto">
          <a:xfrm>
            <a:off x="5643726" y="1597439"/>
            <a:ext cx="1714500" cy="1714500"/>
          </a:xfrm>
          <a:prstGeom prst="ellipse">
            <a:avLst/>
          </a:prstGeom>
          <a:noFill/>
          <a:ln w="38100">
            <a:solidFill>
              <a:srgbClr val="6FC9DB"/>
            </a:solidFill>
          </a:ln>
        </p:spPr>
      </p:pic>
      <p:pic>
        <p:nvPicPr>
          <p:cNvPr id="9" name="Immagine 8" descr="C:\Users\aicad\Desktop\EDUCAZIONE ALIMENTARE\IMMAGINI UTILI\resource.aspx.jpgRGFB.jpg"/>
          <p:cNvPicPr/>
          <p:nvPr/>
        </p:nvPicPr>
        <p:blipFill>
          <a:blip r:embed="rId5">
            <a:extLst>
              <a:ext uri="{28A0092B-C50C-407E-A947-70E740481C1C}">
                <a14:useLocalDpi xmlns:a14="http://schemas.microsoft.com/office/drawing/2010/main" val="0"/>
              </a:ext>
            </a:extLst>
          </a:blip>
          <a:srcRect/>
          <a:stretch>
            <a:fillRect/>
          </a:stretch>
        </p:blipFill>
        <p:spPr bwMode="auto">
          <a:xfrm>
            <a:off x="5611707" y="2961217"/>
            <a:ext cx="1713600" cy="1713600"/>
          </a:xfrm>
          <a:prstGeom prst="ellipse">
            <a:avLst/>
          </a:prstGeom>
          <a:noFill/>
          <a:ln w="38100">
            <a:solidFill>
              <a:srgbClr val="5AD69B"/>
            </a:solidFill>
          </a:ln>
        </p:spPr>
      </p:pic>
      <p:pic>
        <p:nvPicPr>
          <p:cNvPr id="10" name="Immagine 9" descr="C:\Users\aicad\Desktop\EDUCAZIONE ALIMENTARE\IMMAGINI UTILI\WDFGVH - Copia.jpg"/>
          <p:cNvPicPr/>
          <p:nvPr/>
        </p:nvPicPr>
        <p:blipFill rotWithShape="1">
          <a:blip r:embed="rId6">
            <a:extLst>
              <a:ext uri="{28A0092B-C50C-407E-A947-70E740481C1C}">
                <a14:useLocalDpi xmlns:a14="http://schemas.microsoft.com/office/drawing/2010/main" val="0"/>
              </a:ext>
            </a:extLst>
          </a:blip>
          <a:srcRect l="-2320" t="4640" r="2320" b="-4640"/>
          <a:stretch/>
        </p:blipFill>
        <p:spPr bwMode="auto">
          <a:xfrm>
            <a:off x="5643726" y="4401618"/>
            <a:ext cx="1713600" cy="1713600"/>
          </a:xfrm>
          <a:prstGeom prst="ellipse">
            <a:avLst/>
          </a:prstGeom>
          <a:noFill/>
          <a:ln w="38100">
            <a:solidFill>
              <a:srgbClr val="3DCB55"/>
            </a:solidFill>
          </a:ln>
        </p:spPr>
      </p:pic>
      <p:pic>
        <p:nvPicPr>
          <p:cNvPr id="12" name="Immagine 11"/>
          <p:cNvPicPr/>
          <p:nvPr/>
        </p:nvPicPr>
        <p:blipFill rotWithShape="1">
          <a:blip r:embed="rId7"/>
          <a:srcRect l="1160" t="6960" r="-1160" b="-6960"/>
          <a:stretch/>
        </p:blipFill>
        <p:spPr>
          <a:xfrm>
            <a:off x="5611707" y="5842062"/>
            <a:ext cx="1713600" cy="1713600"/>
          </a:xfrm>
          <a:prstGeom prst="ellipse">
            <a:avLst/>
          </a:prstGeom>
          <a:noFill/>
          <a:ln w="38100">
            <a:solidFill>
              <a:srgbClr val="84CC3C"/>
            </a:solidFill>
          </a:ln>
        </p:spPr>
      </p:pic>
      <p:pic>
        <p:nvPicPr>
          <p:cNvPr id="11" name="Immagine 10" descr="C:\Users\aicad\Desktop\EDUCAZIONE ALIMENTARE\IMMAGINI UTILI\3W4TGY.jpg"/>
          <p:cNvPicPr/>
          <p:nvPr/>
        </p:nvPicPr>
        <p:blipFill>
          <a:blip r:embed="rId8">
            <a:extLst>
              <a:ext uri="{28A0092B-C50C-407E-A947-70E740481C1C}">
                <a14:useLocalDpi xmlns:a14="http://schemas.microsoft.com/office/drawing/2010/main" val="0"/>
              </a:ext>
            </a:extLst>
          </a:blip>
          <a:srcRect/>
          <a:stretch>
            <a:fillRect/>
          </a:stretch>
        </p:blipFill>
        <p:spPr bwMode="auto">
          <a:xfrm>
            <a:off x="5643726" y="7282463"/>
            <a:ext cx="1713600" cy="1713600"/>
          </a:xfrm>
          <a:prstGeom prst="ellipse">
            <a:avLst/>
          </a:prstGeom>
          <a:noFill/>
          <a:ln w="38100">
            <a:solidFill>
              <a:srgbClr val="CDC63B"/>
            </a:solidFill>
          </a:ln>
        </p:spPr>
      </p:pic>
      <p:pic>
        <p:nvPicPr>
          <p:cNvPr id="13" name="Immagine 12"/>
          <p:cNvPicPr/>
          <p:nvPr/>
        </p:nvPicPr>
        <p:blipFill>
          <a:blip r:embed="rId9"/>
          <a:stretch>
            <a:fillRect/>
          </a:stretch>
        </p:blipFill>
        <p:spPr>
          <a:xfrm>
            <a:off x="5643726" y="8593261"/>
            <a:ext cx="1713600" cy="1713600"/>
          </a:xfrm>
          <a:prstGeom prst="ellipse">
            <a:avLst/>
          </a:prstGeom>
          <a:noFill/>
          <a:ln w="38100">
            <a:solidFill>
              <a:srgbClr val="CC923C"/>
            </a:solidFill>
          </a:ln>
        </p:spPr>
      </p:pic>
      <p:sp>
        <p:nvSpPr>
          <p:cNvPr id="5" name="CasellaDiTesto 4"/>
          <p:cNvSpPr txBox="1"/>
          <p:nvPr/>
        </p:nvSpPr>
        <p:spPr>
          <a:xfrm>
            <a:off x="1014033" y="543545"/>
            <a:ext cx="4218489" cy="830997"/>
          </a:xfrm>
          <a:prstGeom prst="rect">
            <a:avLst/>
          </a:prstGeom>
          <a:noFill/>
        </p:spPr>
        <p:txBody>
          <a:bodyPr wrap="square" rtlCol="0">
            <a:spAutoFit/>
          </a:bodyPr>
          <a:lstStyle/>
          <a:p>
            <a:pPr algn="just"/>
            <a:r>
              <a:rPr lang="it-IT" sz="1600" dirty="0" smtClean="0"/>
              <a:t>Dopo aver tolto il cappuccio dalla penna e controllato che l’insulina sia limpida e incolore, avvitare </a:t>
            </a:r>
            <a:r>
              <a:rPr lang="it-IT" sz="1600" dirty="0"/>
              <a:t>l’ago sulla </a:t>
            </a:r>
            <a:r>
              <a:rPr lang="it-IT" sz="1600" dirty="0" smtClean="0"/>
              <a:t>penna.</a:t>
            </a:r>
            <a:endParaRPr lang="it-IT" sz="1600" dirty="0"/>
          </a:p>
        </p:txBody>
      </p:sp>
      <p:sp>
        <p:nvSpPr>
          <p:cNvPr id="16" name="CasellaDiTesto 15"/>
          <p:cNvSpPr txBox="1"/>
          <p:nvPr/>
        </p:nvSpPr>
        <p:spPr>
          <a:xfrm>
            <a:off x="938742" y="1791418"/>
            <a:ext cx="4249485" cy="1246495"/>
          </a:xfrm>
          <a:prstGeom prst="rect">
            <a:avLst/>
          </a:prstGeom>
          <a:noFill/>
        </p:spPr>
        <p:txBody>
          <a:bodyPr wrap="square" rtlCol="0">
            <a:spAutoFit/>
          </a:bodyPr>
          <a:lstStyle/>
          <a:p>
            <a:pPr lvl="0" algn="just"/>
            <a:r>
              <a:rPr lang="it-IT" sz="1500" i="1" dirty="0" smtClean="0"/>
              <a:t>Se </a:t>
            </a:r>
            <a:r>
              <a:rPr lang="it-IT" sz="1500" i="1" dirty="0"/>
              <a:t>si tratta di una penna nuova</a:t>
            </a:r>
            <a:r>
              <a:rPr lang="it-IT" sz="1500" dirty="0"/>
              <a:t>: </a:t>
            </a:r>
            <a:r>
              <a:rPr lang="it-IT" sz="1500" dirty="0" smtClean="0"/>
              <a:t>selezionare 2 unità col selettore di dose e, tenendo l’ago verso l’alto, far </a:t>
            </a:r>
            <a:r>
              <a:rPr lang="it-IT" sz="1500" dirty="0"/>
              <a:t>uscire </a:t>
            </a:r>
            <a:r>
              <a:rPr lang="it-IT" sz="1500" dirty="0" smtClean="0"/>
              <a:t>le unità </a:t>
            </a:r>
            <a:r>
              <a:rPr lang="it-IT" sz="1500" dirty="0"/>
              <a:t>di insulina dalla punta </a:t>
            </a:r>
            <a:r>
              <a:rPr lang="it-IT" sz="1500" dirty="0" smtClean="0"/>
              <a:t>dell’ago. Si deve vedere uscire una goccia di insulina e l’indicatore di dose deve tornare a 0.</a:t>
            </a:r>
            <a:endParaRPr lang="it-IT" sz="1500" dirty="0"/>
          </a:p>
        </p:txBody>
      </p:sp>
      <p:sp>
        <p:nvSpPr>
          <p:cNvPr id="17" name="CasellaDiTesto 16"/>
          <p:cNvSpPr txBox="1"/>
          <p:nvPr/>
        </p:nvSpPr>
        <p:spPr>
          <a:xfrm>
            <a:off x="969738" y="3279059"/>
            <a:ext cx="4218489" cy="1077218"/>
          </a:xfrm>
          <a:prstGeom prst="rect">
            <a:avLst/>
          </a:prstGeom>
          <a:noFill/>
        </p:spPr>
        <p:txBody>
          <a:bodyPr wrap="square" rtlCol="0">
            <a:spAutoFit/>
          </a:bodyPr>
          <a:lstStyle/>
          <a:p>
            <a:pPr lvl="0" algn="just"/>
            <a:r>
              <a:rPr lang="it-IT" sz="1600" dirty="0"/>
              <a:t>Impostare la dose di insulina </a:t>
            </a:r>
            <a:r>
              <a:rPr lang="it-IT" sz="1600" dirty="0" smtClean="0"/>
              <a:t>ruotando il selettore di dose. </a:t>
            </a:r>
            <a:r>
              <a:rPr lang="it-IT" sz="1600" dirty="0"/>
              <a:t>Se </a:t>
            </a:r>
            <a:r>
              <a:rPr lang="it-IT" sz="1600" dirty="0" smtClean="0"/>
              <a:t>si seleziona </a:t>
            </a:r>
            <a:r>
              <a:rPr lang="it-IT" sz="1600" dirty="0"/>
              <a:t>una dose errata, </a:t>
            </a:r>
            <a:r>
              <a:rPr lang="it-IT" sz="1600" dirty="0" smtClean="0"/>
              <a:t>si può </a:t>
            </a:r>
            <a:r>
              <a:rPr lang="it-IT" sz="1600" dirty="0"/>
              <a:t>correggerla ruotando il selettore della dose avanti o </a:t>
            </a:r>
            <a:r>
              <a:rPr lang="it-IT" sz="1600" dirty="0" smtClean="0"/>
              <a:t>indietro. </a:t>
            </a:r>
            <a:endParaRPr lang="it-IT" sz="1600" dirty="0"/>
          </a:p>
        </p:txBody>
      </p:sp>
      <p:sp>
        <p:nvSpPr>
          <p:cNvPr id="18" name="CasellaDiTesto 17"/>
          <p:cNvSpPr txBox="1"/>
          <p:nvPr/>
        </p:nvSpPr>
        <p:spPr>
          <a:xfrm>
            <a:off x="895446" y="4820926"/>
            <a:ext cx="4292781" cy="830997"/>
          </a:xfrm>
          <a:prstGeom prst="rect">
            <a:avLst/>
          </a:prstGeom>
          <a:noFill/>
        </p:spPr>
        <p:txBody>
          <a:bodyPr wrap="square" rtlCol="0">
            <a:spAutoFit/>
          </a:bodyPr>
          <a:lstStyle/>
          <a:p>
            <a:pPr algn="just"/>
            <a:r>
              <a:rPr lang="it-IT" sz="1600" dirty="0"/>
              <a:t>Inserire l’ago perpendicolarmente alla superficie della </a:t>
            </a:r>
            <a:r>
              <a:rPr lang="it-IT" sz="1600" dirty="0" smtClean="0"/>
              <a:t>pelle. Assicurarsi di poter vedere l’indicatore di dose della penna.</a:t>
            </a:r>
            <a:endParaRPr lang="it-IT" sz="1600" dirty="0"/>
          </a:p>
        </p:txBody>
      </p:sp>
      <p:sp>
        <p:nvSpPr>
          <p:cNvPr id="19" name="CasellaDiTesto 18"/>
          <p:cNvSpPr txBox="1"/>
          <p:nvPr/>
        </p:nvSpPr>
        <p:spPr>
          <a:xfrm>
            <a:off x="888451" y="6105923"/>
            <a:ext cx="4344072" cy="1077218"/>
          </a:xfrm>
          <a:prstGeom prst="rect">
            <a:avLst/>
          </a:prstGeom>
          <a:noFill/>
        </p:spPr>
        <p:txBody>
          <a:bodyPr wrap="square" rtlCol="0">
            <a:spAutoFit/>
          </a:bodyPr>
          <a:lstStyle/>
          <a:p>
            <a:pPr algn="just"/>
            <a:r>
              <a:rPr lang="it-IT" sz="1600" dirty="0" smtClean="0"/>
              <a:t>Una </a:t>
            </a:r>
            <a:r>
              <a:rPr lang="it-IT" sz="1600" dirty="0"/>
              <a:t>volta che l’ago è completamente inserito nella pelle premere il pulsante della </a:t>
            </a:r>
            <a:r>
              <a:rPr lang="it-IT" sz="1600" dirty="0" smtClean="0"/>
              <a:t>penna. Tenere </a:t>
            </a:r>
            <a:r>
              <a:rPr lang="it-IT" sz="1600" dirty="0"/>
              <a:t>premuto il pulsante di somministrazione fino a quando </a:t>
            </a:r>
            <a:r>
              <a:rPr lang="it-IT" sz="1600" dirty="0" smtClean="0"/>
              <a:t>l’indicatore della </a:t>
            </a:r>
            <a:r>
              <a:rPr lang="it-IT" sz="1600" dirty="0"/>
              <a:t>dose non mostra 0. </a:t>
            </a:r>
          </a:p>
        </p:txBody>
      </p:sp>
      <p:sp>
        <p:nvSpPr>
          <p:cNvPr id="6" name="Rettangolo 5"/>
          <p:cNvSpPr/>
          <p:nvPr/>
        </p:nvSpPr>
        <p:spPr>
          <a:xfrm>
            <a:off x="895446" y="7498933"/>
            <a:ext cx="4292781" cy="1146211"/>
          </a:xfrm>
          <a:prstGeom prst="rect">
            <a:avLst/>
          </a:prstGeom>
        </p:spPr>
        <p:txBody>
          <a:bodyPr wrap="square">
            <a:spAutoFit/>
          </a:bodyPr>
          <a:lstStyle/>
          <a:p>
            <a:pPr lvl="0" algn="just">
              <a:lnSpc>
                <a:spcPct val="107000"/>
              </a:lnSpc>
              <a:spcAft>
                <a:spcPts val="800"/>
              </a:spcAft>
            </a:pPr>
            <a:r>
              <a:rPr lang="it-IT" sz="1600" dirty="0">
                <a:latin typeface="Calibri" panose="020F0502020204030204" pitchFamily="34" charset="0"/>
                <a:ea typeface="Calibri" panose="020F0502020204030204" pitchFamily="34" charset="0"/>
                <a:cs typeface="Times New Roman" panose="02020603050405020304" pitchFamily="18" charset="0"/>
              </a:rPr>
              <a:t>Rimanere fermi </a:t>
            </a:r>
            <a:r>
              <a:rPr lang="it-IT" sz="1600" dirty="0" smtClean="0">
                <a:latin typeface="Calibri" panose="020F0502020204030204" pitchFamily="34" charset="0"/>
                <a:ea typeface="Calibri" panose="020F0502020204030204" pitchFamily="34" charset="0"/>
                <a:cs typeface="Times New Roman" panose="02020603050405020304" pitchFamily="18" charset="0"/>
              </a:rPr>
              <a:t>tenendo l’ago sotto la cute dopo che la dose è stata interamente somministrata e </a:t>
            </a:r>
            <a:r>
              <a:rPr lang="it-IT" sz="1600" dirty="0">
                <a:latin typeface="Calibri" panose="020F0502020204030204" pitchFamily="34" charset="0"/>
                <a:ea typeface="Calibri" panose="020F0502020204030204" pitchFamily="34" charset="0"/>
                <a:cs typeface="Times New Roman" panose="02020603050405020304" pitchFamily="18" charset="0"/>
              </a:rPr>
              <a:t>tenere premuto il pulsante della penna per 10 </a:t>
            </a:r>
            <a:r>
              <a:rPr lang="it-IT" sz="1600" dirty="0" smtClean="0">
                <a:latin typeface="Calibri" panose="020F0502020204030204" pitchFamily="34" charset="0"/>
                <a:ea typeface="Calibri" panose="020F0502020204030204" pitchFamily="34" charset="0"/>
                <a:cs typeface="Times New Roman" panose="02020603050405020304" pitchFamily="18" charset="0"/>
              </a:rPr>
              <a:t>secondi </a:t>
            </a:r>
            <a:r>
              <a:rPr lang="it-IT" sz="1600" dirty="0">
                <a:latin typeface="Calibri" panose="020F0502020204030204" pitchFamily="34" charset="0"/>
                <a:ea typeface="Calibri" panose="020F0502020204030204" pitchFamily="34" charset="0"/>
                <a:cs typeface="Times New Roman" panose="02020603050405020304" pitchFamily="18" charset="0"/>
              </a:rPr>
              <a:t>prima di estrarre </a:t>
            </a:r>
            <a:r>
              <a:rPr lang="it-IT" sz="1600" dirty="0" smtClean="0">
                <a:latin typeface="Calibri" panose="020F0502020204030204" pitchFamily="34" charset="0"/>
                <a:ea typeface="Calibri" panose="020F0502020204030204" pitchFamily="34" charset="0"/>
                <a:cs typeface="Times New Roman" panose="02020603050405020304" pitchFamily="18" charset="0"/>
              </a:rPr>
              <a:t>l’ago.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ttangolo 13"/>
          <p:cNvSpPr/>
          <p:nvPr/>
        </p:nvSpPr>
        <p:spPr>
          <a:xfrm>
            <a:off x="911906" y="8883860"/>
            <a:ext cx="4276321" cy="1146211"/>
          </a:xfrm>
          <a:prstGeom prst="rect">
            <a:avLst/>
          </a:prstGeom>
        </p:spPr>
        <p:txBody>
          <a:bodyPr wrap="square">
            <a:spAutoFit/>
          </a:bodyPr>
          <a:lstStyle/>
          <a:p>
            <a:pPr lvl="0" algn="just">
              <a:lnSpc>
                <a:spcPct val="107000"/>
              </a:lnSpc>
              <a:spcAft>
                <a:spcPts val="0"/>
              </a:spcAft>
            </a:pPr>
            <a:r>
              <a:rPr lang="it-IT" sz="1600" dirty="0" smtClean="0">
                <a:latin typeface="Calibri" panose="020F0502020204030204" pitchFamily="34" charset="0"/>
                <a:ea typeface="Calibri" panose="020F0502020204030204" pitchFamily="34" charset="0"/>
                <a:cs typeface="Times New Roman" panose="02020603050405020304" pitchFamily="18" charset="0"/>
              </a:rPr>
              <a:t>Estrarre l’ago dalla pelle tenendo premuto il pulsante della penna. Solo quando si è estratto l’ago togliere il dito dal pulsante, rimuovere l’ago e mettere via la penna.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sellaDiTesto 14"/>
          <p:cNvSpPr txBox="1"/>
          <p:nvPr/>
        </p:nvSpPr>
        <p:spPr>
          <a:xfrm>
            <a:off x="366450" y="653717"/>
            <a:ext cx="512537" cy="707886"/>
          </a:xfrm>
          <a:prstGeom prst="rect">
            <a:avLst/>
          </a:prstGeom>
          <a:noFill/>
        </p:spPr>
        <p:txBody>
          <a:bodyPr wrap="square" rtlCol="0">
            <a:spAutoFit/>
          </a:bodyPr>
          <a:lstStyle/>
          <a:p>
            <a:r>
              <a:rPr lang="it-IT" sz="4000" b="1" dirty="0">
                <a:effectLst>
                  <a:outerShdw blurRad="38100" dist="38100" dir="2700000" algn="tl">
                    <a:srgbClr val="000000">
                      <a:alpha val="43137"/>
                    </a:srgbClr>
                  </a:outerShdw>
                </a:effectLst>
                <a:latin typeface="+mj-lt"/>
              </a:rPr>
              <a:t>1</a:t>
            </a:r>
          </a:p>
        </p:txBody>
      </p:sp>
      <p:sp>
        <p:nvSpPr>
          <p:cNvPr id="23" name="CasellaDiTesto 22"/>
          <p:cNvSpPr txBox="1"/>
          <p:nvPr/>
        </p:nvSpPr>
        <p:spPr>
          <a:xfrm>
            <a:off x="347314" y="1981337"/>
            <a:ext cx="512537" cy="707886"/>
          </a:xfrm>
          <a:prstGeom prst="rect">
            <a:avLst/>
          </a:prstGeom>
          <a:noFill/>
        </p:spPr>
        <p:txBody>
          <a:bodyPr wrap="square" rtlCol="0">
            <a:spAutoFit/>
          </a:bodyPr>
          <a:lstStyle/>
          <a:p>
            <a:r>
              <a:rPr lang="it-IT" sz="4000" b="1" dirty="0" smtClean="0">
                <a:effectLst>
                  <a:outerShdw blurRad="38100" dist="38100" dir="2700000" algn="tl">
                    <a:srgbClr val="000000">
                      <a:alpha val="43137"/>
                    </a:srgbClr>
                  </a:outerShdw>
                </a:effectLst>
                <a:latin typeface="+mj-lt"/>
              </a:rPr>
              <a:t>2</a:t>
            </a:r>
            <a:endParaRPr lang="it-IT" sz="4000" b="1" dirty="0">
              <a:effectLst>
                <a:outerShdw blurRad="38100" dist="38100" dir="2700000" algn="tl">
                  <a:srgbClr val="000000">
                    <a:alpha val="43137"/>
                  </a:srgbClr>
                </a:outerShdw>
              </a:effectLst>
              <a:latin typeface="+mj-lt"/>
            </a:endParaRPr>
          </a:p>
        </p:txBody>
      </p:sp>
      <p:sp>
        <p:nvSpPr>
          <p:cNvPr id="24" name="CasellaDiTesto 23"/>
          <p:cNvSpPr txBox="1"/>
          <p:nvPr/>
        </p:nvSpPr>
        <p:spPr>
          <a:xfrm>
            <a:off x="343895" y="3464074"/>
            <a:ext cx="512537" cy="707886"/>
          </a:xfrm>
          <a:prstGeom prst="rect">
            <a:avLst/>
          </a:prstGeom>
          <a:noFill/>
        </p:spPr>
        <p:txBody>
          <a:bodyPr wrap="square" rtlCol="0">
            <a:spAutoFit/>
          </a:bodyPr>
          <a:lstStyle/>
          <a:p>
            <a:r>
              <a:rPr lang="it-IT" sz="4000" b="1" dirty="0" smtClean="0">
                <a:effectLst>
                  <a:outerShdw blurRad="38100" dist="38100" dir="2700000" algn="tl">
                    <a:srgbClr val="000000">
                      <a:alpha val="43137"/>
                    </a:srgbClr>
                  </a:outerShdw>
                </a:effectLst>
                <a:latin typeface="+mj-lt"/>
              </a:rPr>
              <a:t>3</a:t>
            </a:r>
            <a:endParaRPr lang="it-IT" sz="4000" b="1" dirty="0">
              <a:effectLst>
                <a:outerShdw blurRad="38100" dist="38100" dir="2700000" algn="tl">
                  <a:srgbClr val="000000">
                    <a:alpha val="43137"/>
                  </a:srgbClr>
                </a:outerShdw>
              </a:effectLst>
              <a:latin typeface="+mj-lt"/>
            </a:endParaRPr>
          </a:p>
        </p:txBody>
      </p:sp>
      <p:sp>
        <p:nvSpPr>
          <p:cNvPr id="25" name="CasellaDiTesto 24"/>
          <p:cNvSpPr txBox="1"/>
          <p:nvPr/>
        </p:nvSpPr>
        <p:spPr>
          <a:xfrm>
            <a:off x="343895" y="4911750"/>
            <a:ext cx="512537" cy="707886"/>
          </a:xfrm>
          <a:prstGeom prst="rect">
            <a:avLst/>
          </a:prstGeom>
          <a:noFill/>
        </p:spPr>
        <p:txBody>
          <a:bodyPr wrap="square" rtlCol="0">
            <a:spAutoFit/>
          </a:bodyPr>
          <a:lstStyle/>
          <a:p>
            <a:r>
              <a:rPr lang="it-IT" sz="4000" b="1" dirty="0" smtClean="0">
                <a:effectLst>
                  <a:outerShdw blurRad="38100" dist="38100" dir="2700000" algn="tl">
                    <a:srgbClr val="000000">
                      <a:alpha val="43137"/>
                    </a:srgbClr>
                  </a:outerShdw>
                </a:effectLst>
                <a:latin typeface="+mj-lt"/>
              </a:rPr>
              <a:t>4</a:t>
            </a:r>
            <a:endParaRPr lang="it-IT" sz="4000" b="1" dirty="0">
              <a:effectLst>
                <a:outerShdw blurRad="38100" dist="38100" dir="2700000" algn="tl">
                  <a:srgbClr val="000000">
                    <a:alpha val="43137"/>
                  </a:srgbClr>
                </a:outerShdw>
              </a:effectLst>
              <a:latin typeface="+mj-lt"/>
            </a:endParaRPr>
          </a:p>
        </p:txBody>
      </p:sp>
      <p:sp>
        <p:nvSpPr>
          <p:cNvPr id="26" name="CasellaDiTesto 25"/>
          <p:cNvSpPr txBox="1"/>
          <p:nvPr/>
        </p:nvSpPr>
        <p:spPr>
          <a:xfrm>
            <a:off x="343895" y="6295076"/>
            <a:ext cx="512537" cy="707886"/>
          </a:xfrm>
          <a:prstGeom prst="rect">
            <a:avLst/>
          </a:prstGeom>
          <a:noFill/>
        </p:spPr>
        <p:txBody>
          <a:bodyPr wrap="square" rtlCol="0">
            <a:spAutoFit/>
          </a:bodyPr>
          <a:lstStyle/>
          <a:p>
            <a:r>
              <a:rPr lang="it-IT" sz="4000" b="1" dirty="0" smtClean="0">
                <a:effectLst>
                  <a:outerShdw blurRad="38100" dist="38100" dir="2700000" algn="tl">
                    <a:srgbClr val="000000">
                      <a:alpha val="43137"/>
                    </a:srgbClr>
                  </a:outerShdw>
                </a:effectLst>
                <a:latin typeface="+mj-lt"/>
              </a:rPr>
              <a:t>5</a:t>
            </a:r>
            <a:endParaRPr lang="it-IT" sz="4000" b="1" dirty="0">
              <a:effectLst>
                <a:outerShdw blurRad="38100" dist="38100" dir="2700000" algn="tl">
                  <a:srgbClr val="000000">
                    <a:alpha val="43137"/>
                  </a:srgbClr>
                </a:outerShdw>
              </a:effectLst>
              <a:latin typeface="+mj-lt"/>
            </a:endParaRPr>
          </a:p>
        </p:txBody>
      </p:sp>
      <p:sp>
        <p:nvSpPr>
          <p:cNvPr id="29" name="CasellaDiTesto 28"/>
          <p:cNvSpPr txBox="1"/>
          <p:nvPr/>
        </p:nvSpPr>
        <p:spPr>
          <a:xfrm>
            <a:off x="343895" y="7705808"/>
            <a:ext cx="512537" cy="707886"/>
          </a:xfrm>
          <a:prstGeom prst="rect">
            <a:avLst/>
          </a:prstGeom>
          <a:noFill/>
        </p:spPr>
        <p:txBody>
          <a:bodyPr wrap="square" rtlCol="0">
            <a:spAutoFit/>
          </a:bodyPr>
          <a:lstStyle/>
          <a:p>
            <a:r>
              <a:rPr lang="it-IT" sz="4000" b="1" dirty="0" smtClean="0">
                <a:effectLst>
                  <a:outerShdw blurRad="38100" dist="38100" dir="2700000" algn="tl">
                    <a:srgbClr val="000000">
                      <a:alpha val="43137"/>
                    </a:srgbClr>
                  </a:outerShdw>
                </a:effectLst>
                <a:latin typeface="+mj-lt"/>
              </a:rPr>
              <a:t>6</a:t>
            </a:r>
            <a:endParaRPr lang="it-IT" sz="4000" b="1" dirty="0">
              <a:effectLst>
                <a:outerShdw blurRad="38100" dist="38100" dir="2700000" algn="tl">
                  <a:srgbClr val="000000">
                    <a:alpha val="43137"/>
                  </a:srgbClr>
                </a:outerShdw>
              </a:effectLst>
              <a:latin typeface="+mj-lt"/>
            </a:endParaRPr>
          </a:p>
        </p:txBody>
      </p:sp>
      <p:sp>
        <p:nvSpPr>
          <p:cNvPr id="30" name="CasellaDiTesto 29"/>
          <p:cNvSpPr txBox="1"/>
          <p:nvPr/>
        </p:nvSpPr>
        <p:spPr>
          <a:xfrm>
            <a:off x="343896" y="9119832"/>
            <a:ext cx="512537" cy="707886"/>
          </a:xfrm>
          <a:prstGeom prst="rect">
            <a:avLst/>
          </a:prstGeom>
          <a:noFill/>
        </p:spPr>
        <p:txBody>
          <a:bodyPr wrap="square" rtlCol="0">
            <a:spAutoFit/>
          </a:bodyPr>
          <a:lstStyle/>
          <a:p>
            <a:r>
              <a:rPr lang="it-IT" sz="4000" b="1" dirty="0">
                <a:effectLst>
                  <a:outerShdw blurRad="38100" dist="38100" dir="2700000" algn="tl">
                    <a:srgbClr val="000000">
                      <a:alpha val="43137"/>
                    </a:srgbClr>
                  </a:outerShdw>
                </a:effectLst>
                <a:latin typeface="+mj-lt"/>
              </a:rPr>
              <a:t>7</a:t>
            </a:r>
          </a:p>
        </p:txBody>
      </p:sp>
      <p:sp>
        <p:nvSpPr>
          <p:cNvPr id="36" name="CasellaDiTesto 35"/>
          <p:cNvSpPr txBox="1"/>
          <p:nvPr/>
        </p:nvSpPr>
        <p:spPr>
          <a:xfrm>
            <a:off x="6350941" y="10375790"/>
            <a:ext cx="1899044" cy="261610"/>
          </a:xfrm>
          <a:prstGeom prst="rect">
            <a:avLst/>
          </a:prstGeom>
          <a:noFill/>
        </p:spPr>
        <p:txBody>
          <a:bodyPr wrap="square" rtlCol="0">
            <a:spAutoFit/>
          </a:bodyPr>
          <a:lstStyle/>
          <a:p>
            <a:r>
              <a:rPr lang="it-IT" sz="1050" dirty="0" err="1" smtClean="0">
                <a:solidFill>
                  <a:schemeClr val="tx1">
                    <a:lumMod val="50000"/>
                    <a:lumOff val="50000"/>
                  </a:schemeClr>
                </a:solidFill>
              </a:rPr>
              <a:t>Pag</a:t>
            </a:r>
            <a:r>
              <a:rPr lang="it-IT" sz="1050" dirty="0" smtClean="0">
                <a:solidFill>
                  <a:schemeClr val="tx1">
                    <a:lumMod val="50000"/>
                    <a:lumOff val="50000"/>
                  </a:schemeClr>
                </a:solidFill>
              </a:rPr>
              <a:t> 7 di 16</a:t>
            </a:r>
            <a:endParaRPr lang="it-IT" sz="1050" dirty="0">
              <a:solidFill>
                <a:schemeClr val="tx1">
                  <a:lumMod val="50000"/>
                  <a:lumOff val="50000"/>
                </a:schemeClr>
              </a:solidFill>
            </a:endParaRPr>
          </a:p>
        </p:txBody>
      </p:sp>
      <p:pic>
        <p:nvPicPr>
          <p:cNvPr id="37" name="Immagine 36" descr="E:\educazione diabetico\logo.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1146" y="10248863"/>
            <a:ext cx="881758" cy="389156"/>
          </a:xfrm>
          <a:prstGeom prst="rect">
            <a:avLst/>
          </a:prstGeom>
          <a:noFill/>
          <a:ln>
            <a:noFill/>
          </a:ln>
        </p:spPr>
      </p:pic>
      <p:sp>
        <p:nvSpPr>
          <p:cNvPr id="38" name="CasellaDiTesto 37"/>
          <p:cNvSpPr txBox="1"/>
          <p:nvPr/>
        </p:nvSpPr>
        <p:spPr>
          <a:xfrm>
            <a:off x="2270672" y="10344514"/>
            <a:ext cx="2962501" cy="261610"/>
          </a:xfrm>
          <a:prstGeom prst="rect">
            <a:avLst/>
          </a:prstGeom>
          <a:noFill/>
        </p:spPr>
        <p:txBody>
          <a:bodyPr wrap="square" rtlCol="0">
            <a:spAutoFit/>
          </a:bodyPr>
          <a:lstStyle/>
          <a:p>
            <a:pPr algn="ctr"/>
            <a:r>
              <a:rPr lang="it-IT" sz="1100" dirty="0" err="1">
                <a:solidFill>
                  <a:schemeClr val="tx1">
                    <a:lumMod val="50000"/>
                    <a:lumOff val="50000"/>
                  </a:schemeClr>
                </a:solidFill>
              </a:rPr>
              <a:t>Rev</a:t>
            </a:r>
            <a:r>
              <a:rPr lang="it-IT" sz="1100" dirty="0">
                <a:solidFill>
                  <a:schemeClr val="tx1">
                    <a:lumMod val="50000"/>
                    <a:lumOff val="50000"/>
                  </a:schemeClr>
                </a:solidFill>
              </a:rPr>
              <a:t> 1 30/06/2022</a:t>
            </a:r>
            <a:r>
              <a:rPr lang="it-IT" sz="1100" dirty="0" smtClean="0">
                <a:solidFill>
                  <a:schemeClr val="tx1">
                    <a:lumMod val="50000"/>
                    <a:lumOff val="50000"/>
                  </a:schemeClr>
                </a:solidFill>
              </a:rPr>
              <a:t>– </a:t>
            </a:r>
            <a:r>
              <a:rPr lang="it-IT" sz="1100" dirty="0">
                <a:solidFill>
                  <a:schemeClr val="tx1">
                    <a:lumMod val="50000"/>
                    <a:lumOff val="50000"/>
                  </a:schemeClr>
                </a:solidFill>
              </a:rPr>
              <a:t>Opuscolo informativo</a:t>
            </a:r>
          </a:p>
        </p:txBody>
      </p:sp>
    </p:spTree>
    <p:extLst>
      <p:ext uri="{BB962C8B-B14F-4D97-AF65-F5344CB8AC3E}">
        <p14:creationId xmlns:p14="http://schemas.microsoft.com/office/powerpoint/2010/main" val="1958481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po 39"/>
          <p:cNvGrpSpPr/>
          <p:nvPr/>
        </p:nvGrpSpPr>
        <p:grpSpPr>
          <a:xfrm rot="21324633">
            <a:off x="-8205736" y="7657046"/>
            <a:ext cx="19886653" cy="4054656"/>
            <a:chOff x="-6559496" y="7215909"/>
            <a:chExt cx="19886653" cy="4519234"/>
          </a:xfrm>
        </p:grpSpPr>
        <p:sp>
          <p:nvSpPr>
            <p:cNvPr id="31" name="Ovale 30"/>
            <p:cNvSpPr/>
            <p:nvPr/>
          </p:nvSpPr>
          <p:spPr>
            <a:xfrm rot="290609" flipV="1">
              <a:off x="-6559496" y="8371097"/>
              <a:ext cx="17411700" cy="3364046"/>
            </a:xfrm>
            <a:prstGeom prst="ellipse">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Figura a mano libera 38"/>
            <p:cNvSpPr/>
            <p:nvPr/>
          </p:nvSpPr>
          <p:spPr>
            <a:xfrm>
              <a:off x="-488250" y="7215909"/>
              <a:ext cx="13815407" cy="3282970"/>
            </a:xfrm>
            <a:custGeom>
              <a:avLst/>
              <a:gdLst>
                <a:gd name="connsiteX0" fmla="*/ 66219 w 12973327"/>
                <a:gd name="connsiteY0" fmla="*/ 565032 h 2218850"/>
                <a:gd name="connsiteX1" fmla="*/ 83804 w 12973327"/>
                <a:gd name="connsiteY1" fmla="*/ 512278 h 2218850"/>
                <a:gd name="connsiteX2" fmla="*/ 892696 w 12973327"/>
                <a:gd name="connsiteY2" fmla="*/ 107832 h 2218850"/>
                <a:gd name="connsiteX3" fmla="*/ 1789512 w 12973327"/>
                <a:gd name="connsiteY3" fmla="*/ 2324 h 2218850"/>
                <a:gd name="connsiteX4" fmla="*/ 3477635 w 12973327"/>
                <a:gd name="connsiteY4" fmla="*/ 178170 h 2218850"/>
                <a:gd name="connsiteX5" fmla="*/ 5816388 w 12973327"/>
                <a:gd name="connsiteY5" fmla="*/ 776047 h 2218850"/>
                <a:gd name="connsiteX6" fmla="*/ 7662773 w 12973327"/>
                <a:gd name="connsiteY6" fmla="*/ 1303585 h 2218850"/>
                <a:gd name="connsiteX7" fmla="*/ 10616988 w 12973327"/>
                <a:gd name="connsiteY7" fmla="*/ 2059724 h 2218850"/>
                <a:gd name="connsiteX8" fmla="*/ 12973327 w 12973327"/>
                <a:gd name="connsiteY8" fmla="*/ 2182816 h 221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73327" h="2218850">
                  <a:moveTo>
                    <a:pt x="66219" y="565032"/>
                  </a:moveTo>
                  <a:cubicBezTo>
                    <a:pt x="6138" y="576755"/>
                    <a:pt x="-53942" y="588478"/>
                    <a:pt x="83804" y="512278"/>
                  </a:cubicBezTo>
                  <a:cubicBezTo>
                    <a:pt x="221550" y="436078"/>
                    <a:pt x="608411" y="192824"/>
                    <a:pt x="892696" y="107832"/>
                  </a:cubicBezTo>
                  <a:cubicBezTo>
                    <a:pt x="1176981" y="22840"/>
                    <a:pt x="1358689" y="-9399"/>
                    <a:pt x="1789512" y="2324"/>
                  </a:cubicBezTo>
                  <a:cubicBezTo>
                    <a:pt x="2220335" y="14047"/>
                    <a:pt x="2806489" y="49216"/>
                    <a:pt x="3477635" y="178170"/>
                  </a:cubicBezTo>
                  <a:cubicBezTo>
                    <a:pt x="4148781" y="307124"/>
                    <a:pt x="5118865" y="588478"/>
                    <a:pt x="5816388" y="776047"/>
                  </a:cubicBezTo>
                  <a:cubicBezTo>
                    <a:pt x="6513911" y="963616"/>
                    <a:pt x="6862673" y="1089639"/>
                    <a:pt x="7662773" y="1303585"/>
                  </a:cubicBezTo>
                  <a:cubicBezTo>
                    <a:pt x="8462873" y="1517531"/>
                    <a:pt x="9731896" y="1913186"/>
                    <a:pt x="10616988" y="2059724"/>
                  </a:cubicBezTo>
                  <a:cubicBezTo>
                    <a:pt x="11502080" y="2206263"/>
                    <a:pt x="12466304" y="2261947"/>
                    <a:pt x="12973327" y="2182816"/>
                  </a:cubicBezTo>
                </a:path>
              </a:pathLst>
            </a:cu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8" name="Gruppo 37"/>
          <p:cNvGrpSpPr/>
          <p:nvPr/>
        </p:nvGrpSpPr>
        <p:grpSpPr>
          <a:xfrm>
            <a:off x="-2494257" y="-2205948"/>
            <a:ext cx="17453081" cy="6193658"/>
            <a:chOff x="-2494257" y="-2205948"/>
            <a:chExt cx="17453081" cy="6193658"/>
          </a:xfrm>
        </p:grpSpPr>
        <p:sp>
          <p:nvSpPr>
            <p:cNvPr id="34" name="Figura a mano libera 33"/>
            <p:cNvSpPr/>
            <p:nvPr/>
          </p:nvSpPr>
          <p:spPr>
            <a:xfrm>
              <a:off x="-517452" y="-34462"/>
              <a:ext cx="15476276" cy="4022172"/>
            </a:xfrm>
            <a:custGeom>
              <a:avLst/>
              <a:gdLst>
                <a:gd name="connsiteX0" fmla="*/ 354166 w 15476276"/>
                <a:gd name="connsiteY0" fmla="*/ 3398148 h 4022172"/>
                <a:gd name="connsiteX1" fmla="*/ 680738 w 15476276"/>
                <a:gd name="connsiteY1" fmla="*/ 4018633 h 4022172"/>
                <a:gd name="connsiteX2" fmla="*/ 6526366 w 15476276"/>
                <a:gd name="connsiteY2" fmla="*/ 3463462 h 4022172"/>
                <a:gd name="connsiteX3" fmla="*/ 14004852 w 15476276"/>
                <a:gd name="connsiteY3" fmla="*/ 491662 h 4022172"/>
                <a:gd name="connsiteX4" fmla="*/ 15474423 w 15476276"/>
                <a:gd name="connsiteY4" fmla="*/ 34462 h 4022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6276" h="4022172">
                  <a:moveTo>
                    <a:pt x="354166" y="3398148"/>
                  </a:moveTo>
                  <a:cubicBezTo>
                    <a:pt x="3102" y="3702947"/>
                    <a:pt x="-347962" y="4007747"/>
                    <a:pt x="680738" y="4018633"/>
                  </a:cubicBezTo>
                  <a:cubicBezTo>
                    <a:pt x="1709438" y="4029519"/>
                    <a:pt x="4305680" y="4051290"/>
                    <a:pt x="6526366" y="3463462"/>
                  </a:cubicBezTo>
                  <a:cubicBezTo>
                    <a:pt x="8747052" y="2875634"/>
                    <a:pt x="12513509" y="1063162"/>
                    <a:pt x="14004852" y="491662"/>
                  </a:cubicBezTo>
                  <a:cubicBezTo>
                    <a:pt x="15496195" y="-79838"/>
                    <a:pt x="15485309" y="-22688"/>
                    <a:pt x="15474423" y="34462"/>
                  </a:cubicBezTo>
                </a:path>
              </a:pathLst>
            </a:cu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p:cNvSpPr/>
            <p:nvPr/>
          </p:nvSpPr>
          <p:spPr>
            <a:xfrm rot="20855023">
              <a:off x="-2494257" y="-2205948"/>
              <a:ext cx="17210315" cy="4172539"/>
            </a:xfrm>
            <a:prstGeom prst="rect">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26" name="Immagine 25" descr="https://www.bd.com/resource.aspx?IDX=24730"/>
          <p:cNvPicPr/>
          <p:nvPr/>
        </p:nvPicPr>
        <p:blipFill>
          <a:blip r:embed="rId2">
            <a:clrChange>
              <a:clrFrom>
                <a:srgbClr val="FFF1D6"/>
              </a:clrFrom>
              <a:clrTo>
                <a:srgbClr val="FFF1D6">
                  <a:alpha val="0"/>
                </a:srgbClr>
              </a:clrTo>
            </a:clrChange>
            <a:extLst>
              <a:ext uri="{28A0092B-C50C-407E-A947-70E740481C1C}">
                <a14:useLocalDpi xmlns:a14="http://schemas.microsoft.com/office/drawing/2010/main" val="0"/>
              </a:ext>
            </a:extLst>
          </a:blip>
          <a:srcRect/>
          <a:stretch>
            <a:fillRect/>
          </a:stretch>
        </p:blipFill>
        <p:spPr bwMode="auto">
          <a:xfrm>
            <a:off x="73955" y="3847357"/>
            <a:ext cx="7400114" cy="4422016"/>
          </a:xfrm>
          <a:prstGeom prst="rect">
            <a:avLst/>
          </a:prstGeom>
          <a:noFill/>
          <a:ln>
            <a:noFill/>
          </a:ln>
        </p:spPr>
      </p:pic>
      <p:sp>
        <p:nvSpPr>
          <p:cNvPr id="25" name="Titolo 1"/>
          <p:cNvSpPr txBox="1">
            <a:spLocks/>
          </p:cNvSpPr>
          <p:nvPr/>
        </p:nvSpPr>
        <p:spPr>
          <a:xfrm>
            <a:off x="1625158" y="1774704"/>
            <a:ext cx="4887662" cy="760862"/>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ctr"/>
            <a:r>
              <a:rPr lang="it-IT" sz="4000" b="1" dirty="0" smtClean="0">
                <a:ln>
                  <a:solidFill>
                    <a:srgbClr val="24B1D2"/>
                  </a:solidFill>
                </a:ln>
                <a:solidFill>
                  <a:srgbClr val="24B1D2"/>
                </a:solidFill>
                <a:effectLst>
                  <a:outerShdw blurRad="38100" dist="38100" dir="2700000" algn="tl">
                    <a:srgbClr val="000000">
                      <a:alpha val="43137"/>
                    </a:srgbClr>
                  </a:outerShdw>
                </a:effectLst>
              </a:rPr>
              <a:t>SITI DI INIEZIONE</a:t>
            </a:r>
            <a:endParaRPr lang="it-IT" sz="4000" b="1" dirty="0">
              <a:ln>
                <a:solidFill>
                  <a:srgbClr val="24B1D2"/>
                </a:solidFill>
              </a:ln>
              <a:solidFill>
                <a:srgbClr val="24B1D2"/>
              </a:solidFill>
              <a:effectLst>
                <a:outerShdw blurRad="38100" dist="38100" dir="2700000" algn="tl">
                  <a:srgbClr val="000000">
                    <a:alpha val="43137"/>
                  </a:srgbClr>
                </a:outerShdw>
              </a:effectLst>
            </a:endParaRPr>
          </a:p>
        </p:txBody>
      </p:sp>
      <p:sp>
        <p:nvSpPr>
          <p:cNvPr id="36" name="Segnaposto contenuto 2"/>
          <p:cNvSpPr>
            <a:spLocks noGrp="1"/>
          </p:cNvSpPr>
          <p:nvPr>
            <p:ph idx="1"/>
          </p:nvPr>
        </p:nvSpPr>
        <p:spPr>
          <a:xfrm>
            <a:off x="1790627" y="2759613"/>
            <a:ext cx="4597014" cy="570093"/>
          </a:xfrm>
        </p:spPr>
        <p:txBody>
          <a:bodyPr>
            <a:normAutofit/>
          </a:bodyPr>
          <a:lstStyle/>
          <a:p>
            <a:pPr marL="0" indent="0" algn="ctr">
              <a:spcBef>
                <a:spcPts val="0"/>
              </a:spcBef>
              <a:buNone/>
            </a:pPr>
            <a:r>
              <a:rPr lang="it-IT" sz="1600" dirty="0"/>
              <a:t>L</a:t>
            </a:r>
            <a:r>
              <a:rPr lang="it-IT" sz="1600" dirty="0" smtClean="0"/>
              <a:t>’insulina </a:t>
            </a:r>
            <a:r>
              <a:rPr lang="it-IT" sz="1600" dirty="0"/>
              <a:t>può essere </a:t>
            </a:r>
            <a:r>
              <a:rPr lang="it-IT" sz="1600" dirty="0" smtClean="0"/>
              <a:t>iniettata in zone specifiche </a:t>
            </a:r>
          </a:p>
          <a:p>
            <a:pPr marL="0" indent="0" algn="ctr">
              <a:spcBef>
                <a:spcPts val="0"/>
              </a:spcBef>
              <a:buNone/>
            </a:pPr>
            <a:r>
              <a:rPr lang="it-IT" sz="1600" dirty="0" smtClean="0"/>
              <a:t>dell’addome</a:t>
            </a:r>
            <a:r>
              <a:rPr lang="it-IT" sz="1600" dirty="0"/>
              <a:t>, </a:t>
            </a:r>
            <a:r>
              <a:rPr lang="it-IT" sz="1600" dirty="0" smtClean="0"/>
              <a:t>cosce</a:t>
            </a:r>
            <a:r>
              <a:rPr lang="it-IT" sz="1600" dirty="0"/>
              <a:t>, </a:t>
            </a:r>
            <a:r>
              <a:rPr lang="it-IT" sz="1600" dirty="0" smtClean="0"/>
              <a:t>glutei</a:t>
            </a:r>
            <a:r>
              <a:rPr lang="it-IT" sz="1600" dirty="0"/>
              <a:t>, </a:t>
            </a:r>
            <a:r>
              <a:rPr lang="it-IT" sz="1600" dirty="0" smtClean="0"/>
              <a:t>braccia indifferentemente.</a:t>
            </a:r>
            <a:endParaRPr lang="it-IT" sz="1600" dirty="0"/>
          </a:p>
        </p:txBody>
      </p:sp>
      <p:sp>
        <p:nvSpPr>
          <p:cNvPr id="59" name="Ovale 58"/>
          <p:cNvSpPr/>
          <p:nvPr/>
        </p:nvSpPr>
        <p:spPr>
          <a:xfrm rot="7108940">
            <a:off x="1689904" y="703141"/>
            <a:ext cx="432000" cy="432000"/>
          </a:xfrm>
          <a:prstGeom prst="ellipse">
            <a:avLst/>
          </a:prstGeom>
          <a:solidFill>
            <a:srgbClr val="DB435C">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rot="7108940">
            <a:off x="2355908" y="910709"/>
            <a:ext cx="216000" cy="216000"/>
          </a:xfrm>
          <a:prstGeom prst="ellipse">
            <a:avLst/>
          </a:prstGeom>
          <a:solidFill>
            <a:srgbClr val="D2283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Ovale 60"/>
          <p:cNvSpPr/>
          <p:nvPr/>
        </p:nvSpPr>
        <p:spPr>
          <a:xfrm rot="7108940">
            <a:off x="723331" y="812573"/>
            <a:ext cx="864000" cy="882648"/>
          </a:xfrm>
          <a:prstGeom prst="ellipse">
            <a:avLst/>
          </a:prstGeom>
          <a:solidFill>
            <a:srgbClr val="EC3632">
              <a:alpha val="5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rot="7108940">
            <a:off x="1116427" y="2136047"/>
            <a:ext cx="540000" cy="546605"/>
          </a:xfrm>
          <a:prstGeom prst="ellipse">
            <a:avLst/>
          </a:prstGeom>
          <a:solidFill>
            <a:srgbClr val="ED5931">
              <a:alpha val="5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rot="7108940">
            <a:off x="35798" y="3349076"/>
            <a:ext cx="390032" cy="385234"/>
          </a:xfrm>
          <a:prstGeom prst="ellipse">
            <a:avLst/>
          </a:pr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Ovale 63"/>
          <p:cNvSpPr/>
          <p:nvPr/>
        </p:nvSpPr>
        <p:spPr>
          <a:xfrm rot="7108940">
            <a:off x="11086" y="4029783"/>
            <a:ext cx="250772" cy="248511"/>
          </a:xfrm>
          <a:prstGeom prst="ellipse">
            <a:avLst/>
          </a:prstGeom>
          <a:solidFill>
            <a:srgbClr val="F0AB2E">
              <a:alpha val="5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rot="7108940">
            <a:off x="349761" y="3756319"/>
            <a:ext cx="288000" cy="288000"/>
          </a:xfrm>
          <a:prstGeom prst="ellipse">
            <a:avLst/>
          </a:prstGeom>
          <a:solidFill>
            <a:srgbClr val="EE8F30">
              <a:alpha val="5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Ovale 71"/>
          <p:cNvSpPr/>
          <p:nvPr/>
        </p:nvSpPr>
        <p:spPr>
          <a:xfrm flipV="1">
            <a:off x="2658804" y="8799802"/>
            <a:ext cx="540000" cy="540000"/>
          </a:xfrm>
          <a:prstGeom prst="ellipse">
            <a:avLst/>
          </a:prstGeom>
          <a:solidFill>
            <a:srgbClr val="2FA79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Ovale 72"/>
          <p:cNvSpPr/>
          <p:nvPr/>
        </p:nvSpPr>
        <p:spPr>
          <a:xfrm flipV="1">
            <a:off x="4324249" y="9985752"/>
            <a:ext cx="519728" cy="505353"/>
          </a:xfrm>
          <a:prstGeom prst="ellipse">
            <a:avLst/>
          </a:prstGeom>
          <a:solidFill>
            <a:srgbClr val="3079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Ovale 73"/>
          <p:cNvSpPr/>
          <p:nvPr/>
        </p:nvSpPr>
        <p:spPr>
          <a:xfrm flipV="1">
            <a:off x="5992497" y="9746153"/>
            <a:ext cx="965266" cy="930118"/>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Ovale 74"/>
          <p:cNvSpPr/>
          <p:nvPr/>
        </p:nvSpPr>
        <p:spPr>
          <a:xfrm flipV="1">
            <a:off x="4647072" y="8985392"/>
            <a:ext cx="1398400" cy="1314555"/>
          </a:xfrm>
          <a:prstGeom prst="ellipse">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Ovale 75"/>
          <p:cNvSpPr/>
          <p:nvPr/>
        </p:nvSpPr>
        <p:spPr>
          <a:xfrm flipV="1">
            <a:off x="3083512" y="9123096"/>
            <a:ext cx="1005622" cy="1008000"/>
          </a:xfrm>
          <a:prstGeom prst="ellipse">
            <a:avLst/>
          </a:prstGeom>
          <a:solidFill>
            <a:srgbClr val="30A6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Ovale 76"/>
          <p:cNvSpPr/>
          <p:nvPr/>
        </p:nvSpPr>
        <p:spPr>
          <a:xfrm flipV="1">
            <a:off x="1071424" y="9392702"/>
            <a:ext cx="789553" cy="788400"/>
          </a:xfrm>
          <a:prstGeom prst="ellipse">
            <a:avLst/>
          </a:prstGeom>
          <a:solidFill>
            <a:srgbClr val="22965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Ovale 77"/>
          <p:cNvSpPr/>
          <p:nvPr/>
        </p:nvSpPr>
        <p:spPr>
          <a:xfrm flipV="1">
            <a:off x="1733067" y="8834389"/>
            <a:ext cx="1080000" cy="1080000"/>
          </a:xfrm>
          <a:prstGeom prst="ellipse">
            <a:avLst/>
          </a:prstGeom>
          <a:solidFill>
            <a:srgbClr val="26AA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Ovale 78"/>
          <p:cNvSpPr/>
          <p:nvPr/>
        </p:nvSpPr>
        <p:spPr>
          <a:xfrm flipV="1">
            <a:off x="806141" y="8322266"/>
            <a:ext cx="468000" cy="466773"/>
          </a:xfrm>
          <a:prstGeom prst="ellipse">
            <a:avLst/>
          </a:prstGeom>
          <a:solidFill>
            <a:srgbClr val="7EC234">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Ovale 79"/>
          <p:cNvSpPr/>
          <p:nvPr/>
        </p:nvSpPr>
        <p:spPr>
          <a:xfrm flipV="1">
            <a:off x="594985" y="8325738"/>
            <a:ext cx="180000" cy="180000"/>
          </a:xfrm>
          <a:prstGeom prst="ellipse">
            <a:avLst/>
          </a:prstGeom>
          <a:solidFill>
            <a:srgbClr val="00B05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Ovale 80"/>
          <p:cNvSpPr/>
          <p:nvPr/>
        </p:nvSpPr>
        <p:spPr>
          <a:xfrm flipV="1">
            <a:off x="905158" y="8654389"/>
            <a:ext cx="720000" cy="720000"/>
          </a:xfrm>
          <a:prstGeom prst="ellipse">
            <a:avLst/>
          </a:prstGeom>
          <a:solidFill>
            <a:srgbClr val="2296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Ovale 81"/>
          <p:cNvSpPr/>
          <p:nvPr/>
        </p:nvSpPr>
        <p:spPr>
          <a:xfrm flipV="1">
            <a:off x="73955" y="7906621"/>
            <a:ext cx="108000" cy="108000"/>
          </a:xfrm>
          <a:prstGeom prst="ellipse">
            <a:avLst/>
          </a:prstGeom>
          <a:solidFill>
            <a:schemeClr val="accent6">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Ovale 82"/>
          <p:cNvSpPr/>
          <p:nvPr/>
        </p:nvSpPr>
        <p:spPr>
          <a:xfrm flipV="1">
            <a:off x="306985" y="8282680"/>
            <a:ext cx="252000" cy="252000"/>
          </a:xfrm>
          <a:prstGeom prst="ellipse">
            <a:avLst/>
          </a:prstGeom>
          <a:solidFill>
            <a:srgbClr val="2C8C2E">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83"/>
          <p:cNvSpPr/>
          <p:nvPr/>
        </p:nvSpPr>
        <p:spPr>
          <a:xfrm rot="20845692" flipV="1">
            <a:off x="4046830" y="8926729"/>
            <a:ext cx="664807" cy="623329"/>
          </a:xfrm>
          <a:prstGeom prst="ellipse">
            <a:avLst/>
          </a:prstGeom>
          <a:solidFill>
            <a:srgbClr val="2F90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Ovale 84"/>
          <p:cNvSpPr/>
          <p:nvPr/>
        </p:nvSpPr>
        <p:spPr>
          <a:xfrm flipV="1">
            <a:off x="73955" y="8051738"/>
            <a:ext cx="288000" cy="288000"/>
          </a:xfrm>
          <a:prstGeom prst="ellipse">
            <a:avLst/>
          </a:prstGeom>
          <a:solidFill>
            <a:srgbClr val="2B8D42">
              <a:alpha val="4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Ovale 85"/>
          <p:cNvSpPr/>
          <p:nvPr/>
        </p:nvSpPr>
        <p:spPr>
          <a:xfrm flipV="1">
            <a:off x="-101253" y="7403703"/>
            <a:ext cx="252000" cy="252000"/>
          </a:xfrm>
          <a:prstGeom prst="ellipse">
            <a:avLst/>
          </a:prstGeom>
          <a:solidFill>
            <a:schemeClr val="accent6">
              <a:lumMod val="7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Ovale 86"/>
          <p:cNvSpPr/>
          <p:nvPr/>
        </p:nvSpPr>
        <p:spPr>
          <a:xfrm flipV="1">
            <a:off x="-302396" y="5541962"/>
            <a:ext cx="468000" cy="466773"/>
          </a:xfrm>
          <a:prstGeom prst="ellipse">
            <a:avLst/>
          </a:prstGeom>
          <a:solidFill>
            <a:srgbClr val="C0ED31">
              <a:alpha val="6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 name="Ovale 87"/>
          <p:cNvSpPr/>
          <p:nvPr/>
        </p:nvSpPr>
        <p:spPr>
          <a:xfrm flipV="1">
            <a:off x="-51052" y="6229112"/>
            <a:ext cx="180000" cy="180000"/>
          </a:xfrm>
          <a:prstGeom prst="ellipse">
            <a:avLst/>
          </a:prstGeom>
          <a:solidFill>
            <a:srgbClr val="6BE43A">
              <a:alpha val="4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Ovale 88"/>
          <p:cNvSpPr/>
          <p:nvPr/>
        </p:nvSpPr>
        <p:spPr>
          <a:xfrm rot="7108940">
            <a:off x="-86438" y="4448399"/>
            <a:ext cx="250772" cy="248511"/>
          </a:xfrm>
          <a:prstGeom prst="ellipse">
            <a:avLst/>
          </a:prstGeom>
          <a:solidFill>
            <a:srgbClr val="FFCC66">
              <a:alpha val="5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0" name="Ovale 89"/>
          <p:cNvSpPr/>
          <p:nvPr/>
        </p:nvSpPr>
        <p:spPr>
          <a:xfrm rot="7108940">
            <a:off x="-213865" y="4650939"/>
            <a:ext cx="339633" cy="353356"/>
          </a:xfrm>
          <a:prstGeom prst="ellipse">
            <a:avLst/>
          </a:prstGeom>
          <a:solidFill>
            <a:srgbClr val="F0D42E">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 name="Ovale 91"/>
          <p:cNvSpPr/>
          <p:nvPr/>
        </p:nvSpPr>
        <p:spPr>
          <a:xfrm flipV="1">
            <a:off x="6872504" y="9454877"/>
            <a:ext cx="560686" cy="530875"/>
          </a:xfrm>
          <a:prstGeom prst="ellipse">
            <a:avLst/>
          </a:prstGeom>
          <a:solidFill>
            <a:srgbClr val="2493BA">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Ovale 92"/>
          <p:cNvSpPr/>
          <p:nvPr/>
        </p:nvSpPr>
        <p:spPr>
          <a:xfrm rot="7108940">
            <a:off x="339047" y="2947779"/>
            <a:ext cx="540000" cy="546605"/>
          </a:xfrm>
          <a:prstGeom prst="ellipse">
            <a:avLst/>
          </a:prstGeom>
          <a:solidFill>
            <a:srgbClr val="ED5931">
              <a:alpha val="5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4" name="Ovale 93"/>
          <p:cNvSpPr/>
          <p:nvPr/>
        </p:nvSpPr>
        <p:spPr>
          <a:xfrm rot="7108940">
            <a:off x="184084" y="1740908"/>
            <a:ext cx="1041893" cy="1112987"/>
          </a:xfrm>
          <a:prstGeom prst="ellipse">
            <a:avLst/>
          </a:prstGeom>
          <a:solidFill>
            <a:srgbClr val="FF6600">
              <a:alpha val="5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6" name="Ovale 95"/>
          <p:cNvSpPr/>
          <p:nvPr/>
        </p:nvSpPr>
        <p:spPr>
          <a:xfrm rot="7108940">
            <a:off x="4502904" y="514775"/>
            <a:ext cx="828000" cy="864000"/>
          </a:xfrm>
          <a:prstGeom prst="ellipse">
            <a:avLst/>
          </a:prstGeom>
          <a:solidFill>
            <a:srgbClr val="D2287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Ovale 96"/>
          <p:cNvSpPr/>
          <p:nvPr/>
        </p:nvSpPr>
        <p:spPr>
          <a:xfrm rot="7108940">
            <a:off x="5288520" y="35191"/>
            <a:ext cx="1512000" cy="1528649"/>
          </a:xfrm>
          <a:prstGeom prst="ellipse">
            <a:avLst/>
          </a:prstGeom>
          <a:solidFill>
            <a:srgbClr val="BD3D9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Ovale 97"/>
          <p:cNvSpPr/>
          <p:nvPr/>
        </p:nvSpPr>
        <p:spPr>
          <a:xfrm rot="7108940">
            <a:off x="6586314" y="1177941"/>
            <a:ext cx="871911" cy="906245"/>
          </a:xfrm>
          <a:prstGeom prst="ellipse">
            <a:avLst/>
          </a:prstGeom>
          <a:solidFill>
            <a:srgbClr val="C53595">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asellaDiTesto 43"/>
          <p:cNvSpPr txBox="1"/>
          <p:nvPr/>
        </p:nvSpPr>
        <p:spPr>
          <a:xfrm>
            <a:off x="151497" y="10181102"/>
            <a:ext cx="1899044" cy="261610"/>
          </a:xfrm>
          <a:prstGeom prst="rect">
            <a:avLst/>
          </a:prstGeom>
          <a:noFill/>
        </p:spPr>
        <p:txBody>
          <a:bodyPr wrap="square" rtlCol="0">
            <a:spAutoFit/>
          </a:bodyPr>
          <a:lstStyle/>
          <a:p>
            <a:r>
              <a:rPr lang="it-IT" sz="1050" dirty="0" err="1" smtClean="0">
                <a:solidFill>
                  <a:schemeClr val="tx1">
                    <a:lumMod val="50000"/>
                    <a:lumOff val="50000"/>
                  </a:schemeClr>
                </a:solidFill>
              </a:rPr>
              <a:t>Pag</a:t>
            </a:r>
            <a:r>
              <a:rPr lang="it-IT" sz="1050" dirty="0" smtClean="0">
                <a:solidFill>
                  <a:schemeClr val="tx1">
                    <a:lumMod val="50000"/>
                    <a:lumOff val="50000"/>
                  </a:schemeClr>
                </a:solidFill>
              </a:rPr>
              <a:t> 8 di 16</a:t>
            </a:r>
            <a:endParaRPr lang="it-IT" sz="1050" dirty="0">
              <a:solidFill>
                <a:schemeClr val="tx1">
                  <a:lumMod val="50000"/>
                  <a:lumOff val="50000"/>
                </a:schemeClr>
              </a:solidFill>
            </a:endParaRPr>
          </a:p>
        </p:txBody>
      </p:sp>
      <p:sp>
        <p:nvSpPr>
          <p:cNvPr id="45" name="CasellaDiTesto 44"/>
          <p:cNvSpPr txBox="1"/>
          <p:nvPr/>
        </p:nvSpPr>
        <p:spPr>
          <a:xfrm>
            <a:off x="2105072" y="10192050"/>
            <a:ext cx="2962501" cy="261610"/>
          </a:xfrm>
          <a:prstGeom prst="rect">
            <a:avLst/>
          </a:prstGeom>
          <a:noFill/>
        </p:spPr>
        <p:txBody>
          <a:bodyPr wrap="square" rtlCol="0">
            <a:spAutoFit/>
          </a:bodyPr>
          <a:lstStyle/>
          <a:p>
            <a:pPr algn="ctr"/>
            <a:r>
              <a:rPr lang="it-IT" sz="1100" dirty="0" err="1">
                <a:solidFill>
                  <a:schemeClr val="tx1">
                    <a:lumMod val="50000"/>
                    <a:lumOff val="50000"/>
                  </a:schemeClr>
                </a:solidFill>
              </a:rPr>
              <a:t>Rev</a:t>
            </a:r>
            <a:r>
              <a:rPr lang="it-IT" sz="1100" dirty="0">
                <a:solidFill>
                  <a:schemeClr val="tx1">
                    <a:lumMod val="50000"/>
                    <a:lumOff val="50000"/>
                  </a:schemeClr>
                </a:solidFill>
              </a:rPr>
              <a:t> 1 </a:t>
            </a:r>
            <a:r>
              <a:rPr lang="it-IT" sz="1100" dirty="0" smtClean="0">
                <a:solidFill>
                  <a:schemeClr val="tx1">
                    <a:lumMod val="50000"/>
                    <a:lumOff val="50000"/>
                  </a:schemeClr>
                </a:solidFill>
              </a:rPr>
              <a:t>30/06/2022 – </a:t>
            </a:r>
            <a:r>
              <a:rPr lang="it-IT" sz="1100" dirty="0">
                <a:solidFill>
                  <a:schemeClr val="tx1">
                    <a:lumMod val="50000"/>
                    <a:lumOff val="50000"/>
                  </a:schemeClr>
                </a:solidFill>
              </a:rPr>
              <a:t>Opuscolo informativo</a:t>
            </a:r>
          </a:p>
        </p:txBody>
      </p:sp>
      <p:pic>
        <p:nvPicPr>
          <p:cNvPr id="46" name="Immagine 45" descr="E:\educazione diabetico\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2491" y="10016634"/>
            <a:ext cx="838253" cy="389156"/>
          </a:xfrm>
          <a:prstGeom prst="rect">
            <a:avLst/>
          </a:prstGeom>
          <a:noFill/>
          <a:ln>
            <a:noFill/>
          </a:ln>
        </p:spPr>
      </p:pic>
    </p:spTree>
    <p:extLst>
      <p:ext uri="{BB962C8B-B14F-4D97-AF65-F5344CB8AC3E}">
        <p14:creationId xmlns:p14="http://schemas.microsoft.com/office/powerpoint/2010/main" val="570256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una 1"/>
          <p:cNvSpPr/>
          <p:nvPr/>
        </p:nvSpPr>
        <p:spPr>
          <a:xfrm rot="16200000">
            <a:off x="1740135" y="7243846"/>
            <a:ext cx="5285232" cy="9449345"/>
          </a:xfrm>
          <a:prstGeom prst="moon">
            <a:avLst>
              <a:gd name="adj" fmla="val 87500"/>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9" name="Gruppo 38"/>
          <p:cNvGrpSpPr/>
          <p:nvPr/>
        </p:nvGrpSpPr>
        <p:grpSpPr>
          <a:xfrm rot="229350">
            <a:off x="-10441546" y="-2286462"/>
            <a:ext cx="18178091" cy="6297700"/>
            <a:chOff x="-2505574" y="-2309990"/>
            <a:chExt cx="18178091" cy="6297700"/>
          </a:xfrm>
        </p:grpSpPr>
        <p:sp>
          <p:nvSpPr>
            <p:cNvPr id="40" name="Figura a mano libera 39"/>
            <p:cNvSpPr/>
            <p:nvPr/>
          </p:nvSpPr>
          <p:spPr>
            <a:xfrm>
              <a:off x="-517452" y="-34462"/>
              <a:ext cx="15476276" cy="4022172"/>
            </a:xfrm>
            <a:custGeom>
              <a:avLst/>
              <a:gdLst>
                <a:gd name="connsiteX0" fmla="*/ 354166 w 15476276"/>
                <a:gd name="connsiteY0" fmla="*/ 3398148 h 4022172"/>
                <a:gd name="connsiteX1" fmla="*/ 680738 w 15476276"/>
                <a:gd name="connsiteY1" fmla="*/ 4018633 h 4022172"/>
                <a:gd name="connsiteX2" fmla="*/ 6526366 w 15476276"/>
                <a:gd name="connsiteY2" fmla="*/ 3463462 h 4022172"/>
                <a:gd name="connsiteX3" fmla="*/ 14004852 w 15476276"/>
                <a:gd name="connsiteY3" fmla="*/ 491662 h 4022172"/>
                <a:gd name="connsiteX4" fmla="*/ 15474423 w 15476276"/>
                <a:gd name="connsiteY4" fmla="*/ 34462 h 4022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6276" h="4022172">
                  <a:moveTo>
                    <a:pt x="354166" y="3398148"/>
                  </a:moveTo>
                  <a:cubicBezTo>
                    <a:pt x="3102" y="3702947"/>
                    <a:pt x="-347962" y="4007747"/>
                    <a:pt x="680738" y="4018633"/>
                  </a:cubicBezTo>
                  <a:cubicBezTo>
                    <a:pt x="1709438" y="4029519"/>
                    <a:pt x="4305680" y="4051290"/>
                    <a:pt x="6526366" y="3463462"/>
                  </a:cubicBezTo>
                  <a:cubicBezTo>
                    <a:pt x="8747052" y="2875634"/>
                    <a:pt x="12513509" y="1063162"/>
                    <a:pt x="14004852" y="491662"/>
                  </a:cubicBezTo>
                  <a:cubicBezTo>
                    <a:pt x="15496195" y="-79838"/>
                    <a:pt x="15485309" y="-22688"/>
                    <a:pt x="15474423" y="34462"/>
                  </a:cubicBezTo>
                </a:path>
              </a:pathLst>
            </a:cu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p:cNvSpPr/>
            <p:nvPr/>
          </p:nvSpPr>
          <p:spPr>
            <a:xfrm rot="20855023">
              <a:off x="-2505574" y="-2309990"/>
              <a:ext cx="18178091" cy="4172539"/>
            </a:xfrm>
            <a:prstGeom prst="rect">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4" name="Picture 2" descr="Risultati immagini per zone insulina"/>
          <p:cNvPicPr>
            <a:picLocks noChangeAspect="1" noChangeArrowheads="1"/>
          </p:cNvPicPr>
          <p:nvPr/>
        </p:nvPicPr>
        <p:blipFill rotWithShape="1">
          <a:blip r:embed="rId2">
            <a:extLst>
              <a:ext uri="{28A0092B-C50C-407E-A947-70E740481C1C}">
                <a14:useLocalDpi xmlns:a14="http://schemas.microsoft.com/office/drawing/2010/main" val="0"/>
              </a:ext>
            </a:extLst>
          </a:blip>
          <a:srcRect r="41957"/>
          <a:stretch/>
        </p:blipFill>
        <p:spPr bwMode="auto">
          <a:xfrm>
            <a:off x="2638175" y="1877930"/>
            <a:ext cx="3702669" cy="5361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isultati immagini per zone insulina"/>
          <p:cNvPicPr>
            <a:picLocks noChangeAspect="1" noChangeArrowheads="1"/>
          </p:cNvPicPr>
          <p:nvPr/>
        </p:nvPicPr>
        <p:blipFill rotWithShape="1">
          <a:blip r:embed="rId3">
            <a:extLst>
              <a:ext uri="{28A0092B-C50C-407E-A947-70E740481C1C}">
                <a14:useLocalDpi xmlns:a14="http://schemas.microsoft.com/office/drawing/2010/main" val="0"/>
              </a:ext>
            </a:extLst>
          </a:blip>
          <a:srcRect l="59604"/>
          <a:stretch/>
        </p:blipFill>
        <p:spPr bwMode="auto">
          <a:xfrm>
            <a:off x="5305423" y="425629"/>
            <a:ext cx="3619594" cy="7530924"/>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477560" y="7588742"/>
            <a:ext cx="6775154" cy="1815882"/>
          </a:xfrm>
          <a:prstGeom prst="rect">
            <a:avLst/>
          </a:prstGeom>
          <a:noFill/>
        </p:spPr>
        <p:txBody>
          <a:bodyPr wrap="square" rtlCol="0">
            <a:spAutoFit/>
          </a:bodyPr>
          <a:lstStyle/>
          <a:p>
            <a:pPr algn="just"/>
            <a:r>
              <a:rPr lang="it-IT" sz="1600" dirty="0" smtClean="0"/>
              <a:t>All’interno </a:t>
            </a:r>
            <a:r>
              <a:rPr lang="it-IT" sz="1600" dirty="0"/>
              <a:t>di ogni “area” (es. braccio sinistro, braccio destro, addome sinistro, addome destro, coscia sinistra, coscia destra, glutei sinistri, glutei destri) l’iniezione non deve essere fatta sempre sugli stessi punti: deve essere spostata di almeno 1 cm dal punto della precedente iniezione. </a:t>
            </a:r>
          </a:p>
          <a:p>
            <a:pPr algn="just"/>
            <a:r>
              <a:rPr lang="it-IT" sz="1600" dirty="0"/>
              <a:t>E’ possibile utilizzare delle griglie di rotazione o adoperare un metodo sistematico per facilitare la rotazione dei siti di iniezione.</a:t>
            </a:r>
          </a:p>
          <a:p>
            <a:pPr algn="just"/>
            <a:endParaRPr lang="it-IT" sz="1600" dirty="0"/>
          </a:p>
        </p:txBody>
      </p:sp>
      <p:sp>
        <p:nvSpPr>
          <p:cNvPr id="45" name="CasellaDiTesto 44"/>
          <p:cNvSpPr txBox="1"/>
          <p:nvPr/>
        </p:nvSpPr>
        <p:spPr>
          <a:xfrm>
            <a:off x="477560" y="3613279"/>
            <a:ext cx="2509707" cy="3539430"/>
          </a:xfrm>
          <a:prstGeom prst="rect">
            <a:avLst/>
          </a:prstGeom>
          <a:noFill/>
        </p:spPr>
        <p:txBody>
          <a:bodyPr wrap="square" rtlCol="0">
            <a:spAutoFit/>
          </a:bodyPr>
          <a:lstStyle/>
          <a:p>
            <a:pPr algn="just"/>
            <a:r>
              <a:rPr lang="it-IT" sz="1600" dirty="0"/>
              <a:t>E’ fondamentale </a:t>
            </a:r>
            <a:r>
              <a:rPr lang="it-IT" sz="1600" b="1" dirty="0">
                <a:solidFill>
                  <a:schemeClr val="tx1">
                    <a:lumMod val="85000"/>
                    <a:lumOff val="15000"/>
                  </a:schemeClr>
                </a:solidFill>
                <a:effectLst>
                  <a:outerShdw blurRad="38100" dist="38100" dir="2700000" algn="tl">
                    <a:srgbClr val="000000">
                      <a:alpha val="43137"/>
                    </a:srgbClr>
                  </a:outerShdw>
                </a:effectLst>
              </a:rPr>
              <a:t>RUOTARE</a:t>
            </a:r>
            <a:r>
              <a:rPr lang="it-IT" sz="1600" dirty="0"/>
              <a:t> le zone di iniezione</a:t>
            </a:r>
            <a:r>
              <a:rPr lang="it-IT" sz="1600" dirty="0" smtClean="0"/>
              <a:t>: </a:t>
            </a:r>
            <a:r>
              <a:rPr lang="it-IT" sz="1600" dirty="0"/>
              <a:t>una volta le gambe e una volta le braccia, una volta i glutei e la volta dopo le cosce</a:t>
            </a:r>
            <a:r>
              <a:rPr lang="it-IT" sz="1600" dirty="0" smtClean="0"/>
              <a:t>. Oltre </a:t>
            </a:r>
            <a:r>
              <a:rPr lang="it-IT" sz="1600" dirty="0"/>
              <a:t>alla zona va cambiato ogni volta il lato di iniezione: una volta il braccio destro, una volta quello sinistro, una volta l’addome a destra dell’ombelico e la volta dopo quello a sinistra, </a:t>
            </a:r>
            <a:r>
              <a:rPr lang="it-IT" sz="1600" dirty="0" err="1"/>
              <a:t>ecc</a:t>
            </a:r>
            <a:r>
              <a:rPr lang="it-IT" sz="1600" dirty="0"/>
              <a:t>…</a:t>
            </a:r>
          </a:p>
          <a:p>
            <a:pPr algn="just"/>
            <a:r>
              <a:rPr lang="it-IT" sz="1600" dirty="0" smtClean="0"/>
              <a:t>  </a:t>
            </a:r>
            <a:endParaRPr lang="it-IT" sz="1600" dirty="0"/>
          </a:p>
        </p:txBody>
      </p:sp>
      <p:sp>
        <p:nvSpPr>
          <p:cNvPr id="49" name="Ovale 48"/>
          <p:cNvSpPr/>
          <p:nvPr/>
        </p:nvSpPr>
        <p:spPr>
          <a:xfrm flipV="1">
            <a:off x="147858" y="9699023"/>
            <a:ext cx="482191" cy="501628"/>
          </a:xfrm>
          <a:prstGeom prst="ellipse">
            <a:avLst/>
          </a:prstGeom>
          <a:solidFill>
            <a:srgbClr val="509DC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Ovale 50"/>
          <p:cNvSpPr/>
          <p:nvPr/>
        </p:nvSpPr>
        <p:spPr>
          <a:xfrm flipV="1">
            <a:off x="1554191" y="9949837"/>
            <a:ext cx="444127" cy="458064"/>
          </a:xfrm>
          <a:prstGeom prst="ellipse">
            <a:avLst/>
          </a:prstGeom>
          <a:solidFill>
            <a:srgbClr val="509D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Ovale 51"/>
          <p:cNvSpPr/>
          <p:nvPr/>
        </p:nvSpPr>
        <p:spPr>
          <a:xfrm flipV="1">
            <a:off x="672591" y="10002931"/>
            <a:ext cx="745682" cy="688882"/>
          </a:xfrm>
          <a:prstGeom prst="ellipse">
            <a:avLst/>
          </a:prstGeom>
          <a:solidFill>
            <a:srgbClr val="3CC1E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Ovale 55"/>
          <p:cNvSpPr/>
          <p:nvPr/>
        </p:nvSpPr>
        <p:spPr>
          <a:xfrm rot="7108940">
            <a:off x="516083" y="135338"/>
            <a:ext cx="862613" cy="829580"/>
          </a:xfrm>
          <a:prstGeom prst="ellipse">
            <a:avLst/>
          </a:prstGeom>
          <a:solidFill>
            <a:srgbClr val="DE40CB">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Ovale 56"/>
          <p:cNvSpPr/>
          <p:nvPr/>
        </p:nvSpPr>
        <p:spPr>
          <a:xfrm rot="7108940">
            <a:off x="-35708" y="632774"/>
            <a:ext cx="684000" cy="684000"/>
          </a:xfrm>
          <a:prstGeom prst="ellipse">
            <a:avLst/>
          </a:prstGeom>
          <a:solidFill>
            <a:srgbClr val="BD3EE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Ovale 57"/>
          <p:cNvSpPr/>
          <p:nvPr/>
        </p:nvSpPr>
        <p:spPr>
          <a:xfrm rot="7108940">
            <a:off x="1014841" y="897275"/>
            <a:ext cx="792000" cy="813892"/>
          </a:xfrm>
          <a:prstGeom prst="ellipse">
            <a:avLst/>
          </a:prstGeom>
          <a:solidFill>
            <a:srgbClr val="AD3FD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Ovale 58"/>
          <p:cNvSpPr/>
          <p:nvPr/>
        </p:nvSpPr>
        <p:spPr>
          <a:xfrm rot="7108940">
            <a:off x="1737242" y="648176"/>
            <a:ext cx="1044000" cy="1044000"/>
          </a:xfrm>
          <a:prstGeom prst="ellipse">
            <a:avLst/>
          </a:prstGeom>
          <a:solidFill>
            <a:srgbClr val="7030A0">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p:cNvSpPr txBox="1"/>
          <p:nvPr/>
        </p:nvSpPr>
        <p:spPr>
          <a:xfrm>
            <a:off x="6350941" y="10229486"/>
            <a:ext cx="1899044" cy="261610"/>
          </a:xfrm>
          <a:prstGeom prst="rect">
            <a:avLst/>
          </a:prstGeom>
          <a:noFill/>
        </p:spPr>
        <p:txBody>
          <a:bodyPr wrap="square" rtlCol="0">
            <a:spAutoFit/>
          </a:bodyPr>
          <a:lstStyle/>
          <a:p>
            <a:r>
              <a:rPr lang="it-IT" sz="1050" dirty="0" err="1" smtClean="0">
                <a:solidFill>
                  <a:schemeClr val="tx1">
                    <a:lumMod val="50000"/>
                    <a:lumOff val="50000"/>
                  </a:schemeClr>
                </a:solidFill>
              </a:rPr>
              <a:t>Pag</a:t>
            </a:r>
            <a:r>
              <a:rPr lang="it-IT" sz="1050" dirty="0" smtClean="0">
                <a:solidFill>
                  <a:schemeClr val="tx1">
                    <a:lumMod val="50000"/>
                    <a:lumOff val="50000"/>
                  </a:schemeClr>
                </a:solidFill>
              </a:rPr>
              <a:t> 9 di 16</a:t>
            </a:r>
            <a:endParaRPr lang="it-IT" sz="1050" dirty="0">
              <a:solidFill>
                <a:schemeClr val="tx1">
                  <a:lumMod val="50000"/>
                  <a:lumOff val="50000"/>
                </a:schemeClr>
              </a:solidFill>
            </a:endParaRPr>
          </a:p>
        </p:txBody>
      </p:sp>
      <p:sp>
        <p:nvSpPr>
          <p:cNvPr id="27" name="CasellaDiTesto 26"/>
          <p:cNvSpPr txBox="1"/>
          <p:nvPr/>
        </p:nvSpPr>
        <p:spPr>
          <a:xfrm>
            <a:off x="2270672" y="10198210"/>
            <a:ext cx="2962501" cy="261610"/>
          </a:xfrm>
          <a:prstGeom prst="rect">
            <a:avLst/>
          </a:prstGeom>
          <a:noFill/>
        </p:spPr>
        <p:txBody>
          <a:bodyPr wrap="square" rtlCol="0">
            <a:spAutoFit/>
          </a:bodyPr>
          <a:lstStyle/>
          <a:p>
            <a:pPr algn="ctr"/>
            <a:r>
              <a:rPr lang="it-IT" sz="1100" dirty="0" err="1">
                <a:solidFill>
                  <a:schemeClr val="tx1">
                    <a:lumMod val="50000"/>
                    <a:lumOff val="50000"/>
                  </a:schemeClr>
                </a:solidFill>
              </a:rPr>
              <a:t>Rev</a:t>
            </a:r>
            <a:r>
              <a:rPr lang="it-IT" sz="1100" dirty="0">
                <a:solidFill>
                  <a:schemeClr val="tx1">
                    <a:lumMod val="50000"/>
                    <a:lumOff val="50000"/>
                  </a:schemeClr>
                </a:solidFill>
              </a:rPr>
              <a:t> 1 </a:t>
            </a:r>
            <a:r>
              <a:rPr lang="it-IT" sz="1100" dirty="0" smtClean="0">
                <a:solidFill>
                  <a:schemeClr val="tx1">
                    <a:lumMod val="50000"/>
                    <a:lumOff val="50000"/>
                  </a:schemeClr>
                </a:solidFill>
              </a:rPr>
              <a:t>30/06/2022 – </a:t>
            </a:r>
            <a:r>
              <a:rPr lang="it-IT" sz="1100" dirty="0">
                <a:solidFill>
                  <a:schemeClr val="tx1">
                    <a:lumMod val="50000"/>
                    <a:lumOff val="50000"/>
                  </a:schemeClr>
                </a:solidFill>
              </a:rPr>
              <a:t>Opuscolo informativo</a:t>
            </a:r>
          </a:p>
        </p:txBody>
      </p:sp>
      <p:pic>
        <p:nvPicPr>
          <p:cNvPr id="30" name="Immagine 29" descr="E:\educazione diabetico\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129" y="10016634"/>
            <a:ext cx="838253" cy="389156"/>
          </a:xfrm>
          <a:prstGeom prst="rect">
            <a:avLst/>
          </a:prstGeom>
          <a:noFill/>
          <a:ln>
            <a:noFill/>
          </a:ln>
        </p:spPr>
      </p:pic>
    </p:spTree>
    <p:extLst>
      <p:ext uri="{BB962C8B-B14F-4D97-AF65-F5344CB8AC3E}">
        <p14:creationId xmlns:p14="http://schemas.microsoft.com/office/powerpoint/2010/main" val="2105826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9506</TotalTime>
  <Words>1870</Words>
  <Application>Microsoft Office PowerPoint</Application>
  <PresentationFormat>Personalizzato</PresentationFormat>
  <Paragraphs>206</Paragraphs>
  <Slides>16</Slides>
  <Notes>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Arial</vt:lpstr>
      <vt:lpstr>Calibri</vt:lpstr>
      <vt:lpstr>Calibri Light</vt:lpstr>
      <vt:lpstr>DejaVu Sans</vt:lpstr>
      <vt:lpstr>Times New Roman</vt:lpstr>
      <vt:lpstr>Wingdings</vt:lpstr>
      <vt:lpstr>Tema di Office</vt:lpstr>
      <vt:lpstr>Presentazione standard di PowerPoint</vt:lpstr>
      <vt:lpstr>Presentazione standard di PowerPoint</vt:lpstr>
      <vt:lpstr>PREMESSA</vt:lpstr>
      <vt:lpstr>Presentazione standard di PowerPoint</vt:lpstr>
      <vt:lpstr>INSULINE  LENTE</vt:lpstr>
      <vt:lpstr>DISPOSITIVI PER L’INIEZIONE E TECNICA DI INIEZIONE</vt:lpstr>
      <vt:lpstr>Presentazione standard di PowerPoint</vt:lpstr>
      <vt:lpstr>Presentazione standard di PowerPoint</vt:lpstr>
      <vt:lpstr>Presentazione standard di PowerPoint</vt:lpstr>
      <vt:lpstr>Presentazione standard di PowerPoint</vt:lpstr>
      <vt:lpstr>Presentazione standard di PowerPoint</vt:lpstr>
      <vt:lpstr>CONSERVAZIONE DELL’INSULINA</vt:lpstr>
      <vt:lpstr>Presentazione standard di PowerPoint</vt:lpstr>
      <vt:lpstr>IPOGLICEMIA</vt:lpstr>
      <vt:lpstr>Presentazione standard di PowerPoint</vt:lpstr>
      <vt:lpstr>Presentazione standard di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LARA</dc:creator>
  <cp:lastModifiedBy>Ambulatorio Integrato CAD</cp:lastModifiedBy>
  <cp:revision>425</cp:revision>
  <cp:lastPrinted>2018-10-08T06:52:18Z</cp:lastPrinted>
  <dcterms:created xsi:type="dcterms:W3CDTF">2017-03-04T14:28:27Z</dcterms:created>
  <dcterms:modified xsi:type="dcterms:W3CDTF">2022-07-01T06:56:35Z</dcterms:modified>
</cp:coreProperties>
</file>